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8" r:id="rId2"/>
    <p:sldId id="257" r:id="rId3"/>
    <p:sldId id="311" r:id="rId4"/>
    <p:sldId id="318" r:id="rId5"/>
    <p:sldId id="312" r:id="rId6"/>
    <p:sldId id="313" r:id="rId7"/>
    <p:sldId id="258" r:id="rId8"/>
    <p:sldId id="316" r:id="rId9"/>
    <p:sldId id="259" r:id="rId10"/>
    <p:sldId id="295" r:id="rId11"/>
    <p:sldId id="296" r:id="rId12"/>
    <p:sldId id="297" r:id="rId13"/>
    <p:sldId id="298" r:id="rId14"/>
    <p:sldId id="299" r:id="rId15"/>
    <p:sldId id="283" r:id="rId16"/>
    <p:sldId id="315" r:id="rId17"/>
    <p:sldId id="291" r:id="rId18"/>
    <p:sldId id="292" r:id="rId19"/>
    <p:sldId id="293" r:id="rId20"/>
    <p:sldId id="294" r:id="rId21"/>
    <p:sldId id="284" r:id="rId22"/>
    <p:sldId id="285" r:id="rId23"/>
    <p:sldId id="289" r:id="rId24"/>
    <p:sldId id="282" r:id="rId25"/>
    <p:sldId id="300" r:id="rId26"/>
    <p:sldId id="301" r:id="rId27"/>
    <p:sldId id="286" r:id="rId28"/>
    <p:sldId id="302" r:id="rId29"/>
    <p:sldId id="303" r:id="rId30"/>
    <p:sldId id="304" r:id="rId31"/>
    <p:sldId id="305" r:id="rId32"/>
    <p:sldId id="287" r:id="rId33"/>
    <p:sldId id="267" r:id="rId34"/>
    <p:sldId id="290" r:id="rId35"/>
    <p:sldId id="279" r:id="rId36"/>
    <p:sldId id="269" r:id="rId37"/>
    <p:sldId id="274" r:id="rId38"/>
    <p:sldId id="270" r:id="rId39"/>
    <p:sldId id="306" r:id="rId40"/>
    <p:sldId id="307" r:id="rId41"/>
    <p:sldId id="271" r:id="rId42"/>
    <p:sldId id="278" r:id="rId43"/>
    <p:sldId id="280" r:id="rId44"/>
    <p:sldId id="273" r:id="rId45"/>
    <p:sldId id="276" r:id="rId46"/>
    <p:sldId id="275" r:id="rId47"/>
    <p:sldId id="310" r:id="rId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CCE"/>
    <a:srgbClr val="EFF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964"/>
  </p:normalViewPr>
  <p:slideViewPr>
    <p:cSldViewPr snapToGrid="0" snapToObjects="1">
      <p:cViewPr>
        <p:scale>
          <a:sx n="79" d="100"/>
          <a:sy n="79" d="100"/>
        </p:scale>
        <p:origin x="1320" y="15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17790-5ABE-AB47-A674-8F29578D1D1C}" type="datetimeFigureOut">
              <a:rPr kumimoji="1" lang="zh-TW" altLang="en-US" smtClean="0"/>
              <a:t>2017/10/5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9AAB1-5EEC-0D42-925C-F57EFDFCE9D3}" type="slidenum">
              <a:rPr kumimoji="1" lang="zh-TW" altLang="en-US" smtClean="0"/>
              <a:t>‹#›</a:t>
            </a:fld>
            <a:endParaRPr kumimoji="1" lang="zh-TW" altLang="en-US"/>
          </a:p>
        </p:txBody>
      </p:sp>
    </p:spTree>
    <p:extLst>
      <p:ext uri="{BB962C8B-B14F-4D97-AF65-F5344CB8AC3E}">
        <p14:creationId xmlns:p14="http://schemas.microsoft.com/office/powerpoint/2010/main" val="167207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www.mozilla.or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692150" y="1143000"/>
            <a:ext cx="545782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4622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22</a:t>
            </a:fld>
            <a:endParaRPr kumimoji="1" lang="zh-TW" altLang="en-US"/>
          </a:p>
        </p:txBody>
      </p:sp>
    </p:spTree>
    <p:extLst>
      <p:ext uri="{BB962C8B-B14F-4D97-AF65-F5344CB8AC3E}">
        <p14:creationId xmlns:p14="http://schemas.microsoft.com/office/powerpoint/2010/main" val="77139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altLang="zh-TW" dirty="0" smtClean="0"/>
              <a:t>There are methods on </a:t>
            </a:r>
            <a:r>
              <a:rPr lang="en-US" altLang="zh-TW" dirty="0" err="1" smtClean="0"/>
              <a:t>InternetDomainName</a:t>
            </a:r>
            <a:r>
              <a:rPr lang="en-US" altLang="zh-TW" dirty="0" smtClean="0"/>
              <a:t> to determine the relationship of a given domain to the PSL.</a:t>
            </a:r>
            <a:endParaRPr lang="en-US" altLang="zh-TW" sz="1200" b="0" i="0" kern="1200" dirty="0" smtClean="0">
              <a:solidFill>
                <a:schemeClr val="tx1"/>
              </a:solidFill>
              <a:effectLst/>
              <a:latin typeface="+mn-lt"/>
              <a:ea typeface="+mn-ea"/>
              <a:cs typeface="+mn-cs"/>
            </a:endParaRPr>
          </a:p>
          <a:p>
            <a:pPr fontAlgn="base"/>
            <a:r>
              <a:rPr lang="en-US" altLang="zh-TW" sz="1200" b="0" i="0" kern="1200" dirty="0" smtClean="0">
                <a:solidFill>
                  <a:schemeClr val="tx1"/>
                </a:solidFill>
                <a:effectLst/>
                <a:latin typeface="+mn-lt"/>
                <a:ea typeface="+mn-ea"/>
                <a:cs typeface="+mn-cs"/>
              </a:rPr>
              <a:t>A "public suffix" is one under which Internet users can (or historically could) directly register names. Some examples of public suffixes are .com, .</a:t>
            </a:r>
            <a:r>
              <a:rPr lang="en-US" altLang="zh-TW" sz="1200" b="0" i="0" kern="1200" dirty="0" err="1" smtClean="0">
                <a:solidFill>
                  <a:schemeClr val="tx1"/>
                </a:solidFill>
                <a:effectLst/>
                <a:latin typeface="+mn-lt"/>
                <a:ea typeface="+mn-ea"/>
                <a:cs typeface="+mn-cs"/>
              </a:rPr>
              <a:t>co.ukand</a:t>
            </a:r>
            <a:r>
              <a:rPr lang="en-US" altLang="zh-TW" sz="1200" b="0" i="0" kern="1200" dirty="0" smtClean="0">
                <a:solidFill>
                  <a:schemeClr val="tx1"/>
                </a:solidFill>
                <a:effectLst/>
                <a:latin typeface="+mn-lt"/>
                <a:ea typeface="+mn-ea"/>
                <a:cs typeface="+mn-cs"/>
              </a:rPr>
              <a:t> pvt.k12.ma.us. The Public Suffix List is a list of all known public suffixes.</a:t>
            </a:r>
          </a:p>
          <a:p>
            <a:pPr fontAlgn="base"/>
            <a:r>
              <a:rPr lang="en-US" altLang="zh-TW" sz="1200" b="0" i="0" kern="1200" dirty="0" smtClean="0">
                <a:solidFill>
                  <a:schemeClr val="tx1"/>
                </a:solidFill>
                <a:effectLst/>
                <a:latin typeface="+mn-lt"/>
                <a:ea typeface="+mn-ea"/>
                <a:cs typeface="+mn-cs"/>
              </a:rPr>
              <a:t>The Public Suffix List is an initiative of </a:t>
            </a:r>
            <a:r>
              <a:rPr lang="en-US" altLang="zh-TW" sz="1200" b="0" i="0" u="none" strike="noStrike" kern="1200" dirty="0" smtClean="0">
                <a:solidFill>
                  <a:schemeClr val="tx1"/>
                </a:solidFill>
                <a:effectLst/>
                <a:latin typeface="+mn-lt"/>
                <a:ea typeface="+mn-ea"/>
                <a:cs typeface="+mn-cs"/>
                <a:hlinkClick r:id="rId3"/>
              </a:rPr>
              <a:t>Mozilla</a:t>
            </a:r>
            <a:r>
              <a:rPr lang="en-US" altLang="zh-TW" sz="1200" b="0" i="0" kern="1200" dirty="0" smtClean="0">
                <a:solidFill>
                  <a:schemeClr val="tx1"/>
                </a:solidFill>
                <a:effectLst/>
                <a:latin typeface="+mn-lt"/>
                <a:ea typeface="+mn-ea"/>
                <a:cs typeface="+mn-cs"/>
              </a:rPr>
              <a:t>, but is maintained as a community resource. It is available for use in any software, but was originally created to meet the needs of browser manufacturers.</a:t>
            </a:r>
          </a:p>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32</a:t>
            </a:fld>
            <a:endParaRPr kumimoji="1" lang="zh-TW" altLang="en-US"/>
          </a:p>
        </p:txBody>
      </p:sp>
    </p:spTree>
    <p:extLst>
      <p:ext uri="{BB962C8B-B14F-4D97-AF65-F5344CB8AC3E}">
        <p14:creationId xmlns:p14="http://schemas.microsoft.com/office/powerpoint/2010/main" val="577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45</a:t>
            </a:fld>
            <a:endParaRPr kumimoji="1" lang="zh-TW" altLang="en-US"/>
          </a:p>
        </p:txBody>
      </p:sp>
    </p:spTree>
    <p:extLst>
      <p:ext uri="{BB962C8B-B14F-4D97-AF65-F5344CB8AC3E}">
        <p14:creationId xmlns:p14="http://schemas.microsoft.com/office/powerpoint/2010/main" val="1715324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46</a:t>
            </a:fld>
            <a:endParaRPr kumimoji="1" lang="zh-TW" altLang="en-US"/>
          </a:p>
        </p:txBody>
      </p:sp>
    </p:spTree>
    <p:extLst>
      <p:ext uri="{BB962C8B-B14F-4D97-AF65-F5344CB8AC3E}">
        <p14:creationId xmlns:p14="http://schemas.microsoft.com/office/powerpoint/2010/main" val="49964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3</a:t>
            </a:fld>
            <a:endParaRPr kumimoji="1" lang="zh-TW" altLang="en-US"/>
          </a:p>
        </p:txBody>
      </p:sp>
    </p:spTree>
    <p:extLst>
      <p:ext uri="{BB962C8B-B14F-4D97-AF65-F5344CB8AC3E}">
        <p14:creationId xmlns:p14="http://schemas.microsoft.com/office/powerpoint/2010/main" val="49380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4</a:t>
            </a:fld>
            <a:endParaRPr kumimoji="1" lang="zh-TW" altLang="en-US"/>
          </a:p>
        </p:txBody>
      </p:sp>
    </p:spTree>
    <p:extLst>
      <p:ext uri="{BB962C8B-B14F-4D97-AF65-F5344CB8AC3E}">
        <p14:creationId xmlns:p14="http://schemas.microsoft.com/office/powerpoint/2010/main" val="197870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5</a:t>
            </a:fld>
            <a:endParaRPr kumimoji="1" lang="zh-TW" altLang="en-US"/>
          </a:p>
        </p:txBody>
      </p:sp>
    </p:spTree>
    <p:extLst>
      <p:ext uri="{BB962C8B-B14F-4D97-AF65-F5344CB8AC3E}">
        <p14:creationId xmlns:p14="http://schemas.microsoft.com/office/powerpoint/2010/main" val="4343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6</a:t>
            </a:fld>
            <a:endParaRPr kumimoji="1" lang="zh-TW" altLang="en-US"/>
          </a:p>
        </p:txBody>
      </p:sp>
    </p:spTree>
    <p:extLst>
      <p:ext uri="{BB962C8B-B14F-4D97-AF65-F5344CB8AC3E}">
        <p14:creationId xmlns:p14="http://schemas.microsoft.com/office/powerpoint/2010/main" val="106691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7</a:t>
            </a:fld>
            <a:endParaRPr kumimoji="1" lang="zh-TW" altLang="en-US"/>
          </a:p>
        </p:txBody>
      </p:sp>
    </p:spTree>
    <p:extLst>
      <p:ext uri="{BB962C8B-B14F-4D97-AF65-F5344CB8AC3E}">
        <p14:creationId xmlns:p14="http://schemas.microsoft.com/office/powerpoint/2010/main" val="184133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8</a:t>
            </a:fld>
            <a:endParaRPr kumimoji="1" lang="zh-TW" altLang="en-US"/>
          </a:p>
        </p:txBody>
      </p:sp>
    </p:spTree>
    <p:extLst>
      <p:ext uri="{BB962C8B-B14F-4D97-AF65-F5344CB8AC3E}">
        <p14:creationId xmlns:p14="http://schemas.microsoft.com/office/powerpoint/2010/main" val="24601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15</a:t>
            </a:fld>
            <a:endParaRPr kumimoji="1" lang="zh-TW" altLang="en-US"/>
          </a:p>
        </p:txBody>
      </p:sp>
    </p:spTree>
    <p:extLst>
      <p:ext uri="{BB962C8B-B14F-4D97-AF65-F5344CB8AC3E}">
        <p14:creationId xmlns:p14="http://schemas.microsoft.com/office/powerpoint/2010/main" val="189257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749AAB1-5EEC-0D42-925C-F57EFDFCE9D3}" type="slidenum">
              <a:rPr kumimoji="1" lang="zh-TW" altLang="en-US" smtClean="0"/>
              <a:t>21</a:t>
            </a:fld>
            <a:endParaRPr kumimoji="1" lang="zh-TW" altLang="en-US"/>
          </a:p>
        </p:txBody>
      </p:sp>
    </p:spTree>
    <p:extLst>
      <p:ext uri="{BB962C8B-B14F-4D97-AF65-F5344CB8AC3E}">
        <p14:creationId xmlns:p14="http://schemas.microsoft.com/office/powerpoint/2010/main" val="649908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39177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27669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971614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638178"/>
      </p:ext>
    </p:extLst>
  </p:cSld>
  <p:clrMapOvr>
    <a:masterClrMapping/>
  </p:clrMapOvr>
  <p:transition advClick="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15904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26007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996329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376683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937444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682971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118841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2F80D9B5-A6C4-5F42-97E0-51296EDFDCED}" type="datetimeFigureOut">
              <a:rPr kumimoji="1" lang="zh-TW" altLang="en-US" smtClean="0"/>
              <a:t>2017/10/5</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20958114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D9B5-A6C4-5F42-97E0-51296EDFDCED}" type="datetimeFigureOut">
              <a:rPr kumimoji="1" lang="zh-TW" altLang="en-US" smtClean="0"/>
              <a:t>2017/10/5</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3189A-E026-C443-843C-0103F709C611}" type="slidenum">
              <a:rPr kumimoji="1" lang="zh-TW" altLang="en-US" smtClean="0"/>
              <a:t>‹#›</a:t>
            </a:fld>
            <a:endParaRPr kumimoji="1" lang="zh-TW" altLang="en-US"/>
          </a:p>
        </p:txBody>
      </p:sp>
    </p:spTree>
    <p:extLst>
      <p:ext uri="{BB962C8B-B14F-4D97-AF65-F5344CB8AC3E}">
        <p14:creationId xmlns:p14="http://schemas.microsoft.com/office/powerpoint/2010/main" val="953270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e.github.io/guava/releases/snapshot/api/docs/com/google/common/util/concurrent/ListenableFuture.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google.github.io/guava/releases/snapshot/api/docs/com/google/common/base/CaseFormat.html#LOWER_HYPHEN" TargetMode="External"/><Relationship Id="rId4" Type="http://schemas.openxmlformats.org/officeDocument/2006/relationships/hyperlink" Target="http://google.github.io/guava/releases/snapshot/api/docs/com/google/common/base/CaseFormat.html#LOWER_UNDERSCORE" TargetMode="External"/><Relationship Id="rId5" Type="http://schemas.openxmlformats.org/officeDocument/2006/relationships/hyperlink" Target="http://google.github.io/guava/releases/snapshot/api/docs/com/google/common/base/CaseFormat.html#UPPER_CAMEL" TargetMode="External"/><Relationship Id="rId6" Type="http://schemas.openxmlformats.org/officeDocument/2006/relationships/hyperlink" Target="http://google.github.io/guava/releases/snapshot/api/docs/com/google/common/base/CaseFormat.html#UPPER_UNDERSCORE" TargetMode="External"/><Relationship Id="rId1" Type="http://schemas.openxmlformats.org/officeDocument/2006/relationships/slideLayout" Target="../slideLayouts/slideLayout2.xml"/><Relationship Id="rId2" Type="http://schemas.openxmlformats.org/officeDocument/2006/relationships/hyperlink" Target="http://google.github.io/guava/releases/snapshot/api/docs/com/google/common/base/CaseFormat.html#LOWER_CAM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627645" y="1983586"/>
            <a:ext cx="2960167" cy="4986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TextBox 34"/>
          <p:cNvSpPr txBox="1"/>
          <p:nvPr/>
        </p:nvSpPr>
        <p:spPr>
          <a:xfrm>
            <a:off x="3201030" y="3874307"/>
            <a:ext cx="5804666" cy="338554"/>
          </a:xfrm>
          <a:prstGeom prst="rect">
            <a:avLst/>
          </a:prstGeom>
          <a:noFill/>
        </p:spPr>
        <p:txBody>
          <a:bodyPr wrap="none" rtlCol="0">
            <a:spAutoFit/>
          </a:bodyPr>
          <a:lstStyle/>
          <a:p>
            <a:pPr algn="ctr"/>
            <a:r>
              <a:rPr lang="en-US" sz="1600" spc="400" dirty="0">
                <a:ea typeface="Roboto" charset="0"/>
                <a:cs typeface="Roboto" charset="0"/>
              </a:rPr>
              <a:t>106-1	</a:t>
            </a:r>
            <a:r>
              <a:rPr lang="en-US" sz="1600" spc="400" dirty="0" smtClean="0">
                <a:ea typeface="Roboto" charset="0"/>
                <a:cs typeface="Roboto" charset="0"/>
              </a:rPr>
              <a:t>10/5</a:t>
            </a:r>
            <a:r>
              <a:rPr lang="en-US" sz="1600" spc="400" dirty="0">
                <a:ea typeface="Roboto" charset="0"/>
                <a:cs typeface="Roboto" charset="0"/>
              </a:rPr>
              <a:t>	Software Engineering </a:t>
            </a:r>
            <a:r>
              <a:rPr lang="en-US" sz="1600" spc="400" dirty="0" smtClean="0">
                <a:ea typeface="Roboto" charset="0"/>
                <a:cs typeface="Roboto" charset="0"/>
              </a:rPr>
              <a:t>Design</a:t>
            </a:r>
            <a:endParaRPr lang="en-US" sz="1600" spc="400" dirty="0">
              <a:ea typeface="Roboto" charset="0"/>
              <a:cs typeface="Roboto" charset="0"/>
            </a:endParaRPr>
          </a:p>
        </p:txBody>
      </p:sp>
      <p:sp>
        <p:nvSpPr>
          <p:cNvPr id="36" name="Rectangle 35"/>
          <p:cNvSpPr>
            <a:spLocks/>
          </p:cNvSpPr>
          <p:nvPr/>
        </p:nvSpPr>
        <p:spPr bwMode="auto">
          <a:xfrm>
            <a:off x="646489" y="2713464"/>
            <a:ext cx="10922477"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151" dirty="0">
                <a:solidFill>
                  <a:schemeClr val="tx2"/>
                </a:solidFill>
                <a:latin typeface="Roboto" charset="0"/>
                <a:ea typeface="Roboto" charset="0"/>
                <a:cs typeface="Roboto" charset="0"/>
                <a:sym typeface="Bebas Neue" charset="0"/>
              </a:rPr>
              <a:t>PROJECT PROPOSAL</a:t>
            </a:r>
          </a:p>
        </p:txBody>
      </p:sp>
      <p:grpSp>
        <p:nvGrpSpPr>
          <p:cNvPr id="3" name="Group 2"/>
          <p:cNvGrpSpPr/>
          <p:nvPr/>
        </p:nvGrpSpPr>
        <p:grpSpPr>
          <a:xfrm>
            <a:off x="3834658" y="4619049"/>
            <a:ext cx="4522685" cy="109225"/>
            <a:chOff x="3438554" y="3701681"/>
            <a:chExt cx="2424534" cy="65647"/>
          </a:xfrm>
        </p:grpSpPr>
        <p:sp>
          <p:nvSpPr>
            <p:cNvPr id="37" name="Rectangle 36"/>
            <p:cNvSpPr/>
            <p:nvPr/>
          </p:nvSpPr>
          <p:spPr>
            <a:xfrm>
              <a:off x="5378866" y="3701681"/>
              <a:ext cx="484222" cy="656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8" name="Rectangle 37"/>
            <p:cNvSpPr/>
            <p:nvPr/>
          </p:nvSpPr>
          <p:spPr>
            <a:xfrm>
              <a:off x="4408710" y="3701681"/>
              <a:ext cx="484222" cy="656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9" name="Rectangle 38"/>
            <p:cNvSpPr/>
            <p:nvPr/>
          </p:nvSpPr>
          <p:spPr>
            <a:xfrm>
              <a:off x="3923632" y="3701681"/>
              <a:ext cx="484222" cy="65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0" name="Rectangle 39"/>
            <p:cNvSpPr/>
            <p:nvPr/>
          </p:nvSpPr>
          <p:spPr>
            <a:xfrm>
              <a:off x="3438554" y="3701681"/>
              <a:ext cx="484222" cy="656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1" name="Rectangle 40"/>
            <p:cNvSpPr/>
            <p:nvPr/>
          </p:nvSpPr>
          <p:spPr>
            <a:xfrm>
              <a:off x="4893788" y="3701681"/>
              <a:ext cx="484222" cy="656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sp>
        <p:nvSpPr>
          <p:cNvPr id="43" name="Rectangle 42"/>
          <p:cNvSpPr>
            <a:spLocks/>
          </p:cNvSpPr>
          <p:nvPr/>
        </p:nvSpPr>
        <p:spPr bwMode="auto">
          <a:xfrm>
            <a:off x="5393530" y="2007226"/>
            <a:ext cx="1475276" cy="451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2933" b="1" spc="151" dirty="0">
                <a:solidFill>
                  <a:schemeClr val="bg1"/>
                </a:solidFill>
                <a:latin typeface="Roboto Black" charset="0"/>
                <a:ea typeface="Roboto Black" charset="0"/>
                <a:cs typeface="Roboto Black" charset="0"/>
                <a:sym typeface="Bebas Neue" charset="0"/>
              </a:rPr>
              <a:t>Group 1</a:t>
            </a:r>
          </a:p>
        </p:txBody>
      </p:sp>
    </p:spTree>
    <p:extLst>
      <p:ext uri="{BB962C8B-B14F-4D97-AF65-F5344CB8AC3E}">
        <p14:creationId xmlns:p14="http://schemas.microsoft.com/office/powerpoint/2010/main" val="956613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14585974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07698482"/>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 (1/5)</a:t>
            </a:r>
            <a:br>
              <a:rPr kumimoji="1" lang="en-US" altLang="zh-TW" dirty="0" smtClean="0"/>
            </a:br>
            <a:r>
              <a:rPr kumimoji="1" lang="en-US" altLang="zh-TW" dirty="0" smtClean="0"/>
              <a:t>----Using/avoiding</a:t>
            </a:r>
            <a:r>
              <a:rPr kumimoji="1" lang="zh-TW" altLang="en-US" dirty="0" smtClean="0"/>
              <a:t> </a:t>
            </a:r>
            <a:r>
              <a:rPr kumimoji="1" lang="en-US" altLang="zh-TW" dirty="0" smtClean="0"/>
              <a:t>null</a:t>
            </a:r>
            <a:endParaRPr kumimoji="1" lang="zh-TW" altLang="en-US" dirty="0"/>
          </a:p>
        </p:txBody>
      </p:sp>
      <p:sp>
        <p:nvSpPr>
          <p:cNvPr id="8" name="內容版面配置區 7"/>
          <p:cNvSpPr>
            <a:spLocks noGrp="1"/>
          </p:cNvSpPr>
          <p:nvPr>
            <p:ph idx="1"/>
          </p:nvPr>
        </p:nvSpPr>
        <p:spPr>
          <a:xfrm>
            <a:off x="1954925" y="1825625"/>
            <a:ext cx="8245366" cy="4351338"/>
          </a:xfrm>
        </p:spPr>
        <p:txBody>
          <a:bodyPr/>
          <a:lstStyle/>
          <a:p>
            <a:pPr algn="just"/>
            <a:r>
              <a:rPr lang="en-US" altLang="zh-TW" dirty="0" smtClean="0"/>
              <a:t>95% of collections weren't supposed to have any null values in them, and having those fail fast rather than silently accept null would have been helpful to developers.</a:t>
            </a:r>
          </a:p>
          <a:p>
            <a:pPr algn="just"/>
            <a:r>
              <a:rPr lang="en-US" altLang="zh-TW" dirty="0" smtClean="0"/>
              <a:t>Null is unpleasantly ambiguous.</a:t>
            </a:r>
            <a:r>
              <a:rPr lang="zh-TW" altLang="en-US" dirty="0" smtClean="0"/>
              <a:t> </a:t>
            </a:r>
            <a:r>
              <a:rPr lang="en-US" altLang="zh-TW" dirty="0" smtClean="0"/>
              <a:t>E.g.</a:t>
            </a:r>
            <a:r>
              <a:rPr lang="zh-TW" altLang="en-US" dirty="0" smtClean="0"/>
              <a:t> </a:t>
            </a:r>
            <a:r>
              <a:rPr lang="en-US" altLang="zh-TW" dirty="0" err="1" smtClean="0"/>
              <a:t>Map.get</a:t>
            </a:r>
            <a:r>
              <a:rPr lang="en-US" altLang="zh-TW" dirty="0" smtClean="0"/>
              <a:t>(key)</a:t>
            </a:r>
          </a:p>
          <a:p>
            <a:pPr algn="just"/>
            <a:r>
              <a:rPr kumimoji="1" lang="en-US" altLang="zh-TW" b="1" dirty="0" smtClean="0"/>
              <a:t>Optional</a:t>
            </a:r>
          </a:p>
          <a:p>
            <a:pPr lvl="1" algn="just"/>
            <a:r>
              <a:rPr lang="en-US" altLang="zh-TW" dirty="0" smtClean="0"/>
              <a:t>It forces you to actively think about the absent case if you want your program to compile at all.</a:t>
            </a:r>
            <a:endParaRPr kumimoji="1" lang="zh-TW" altLang="en-US" dirty="0"/>
          </a:p>
        </p:txBody>
      </p:sp>
    </p:spTree>
    <p:extLst>
      <p:ext uri="{BB962C8B-B14F-4D97-AF65-F5344CB8AC3E}">
        <p14:creationId xmlns:p14="http://schemas.microsoft.com/office/powerpoint/2010/main" val="1397716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97885475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9334461"/>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 (2/5)</a:t>
            </a:r>
            <a:br>
              <a:rPr kumimoji="1" lang="en-US" altLang="zh-TW" dirty="0" smtClean="0"/>
            </a:br>
            <a:r>
              <a:rPr kumimoji="1" lang="en-US" altLang="zh-TW" dirty="0" smtClean="0"/>
              <a:t>----Preconditions</a:t>
            </a:r>
            <a:endParaRPr kumimoji="1" lang="zh-TW" altLang="en-US" dirty="0"/>
          </a:p>
        </p:txBody>
      </p:sp>
      <p:sp>
        <p:nvSpPr>
          <p:cNvPr id="8" name="內容版面配置區 7"/>
          <p:cNvSpPr>
            <a:spLocks noGrp="1"/>
          </p:cNvSpPr>
          <p:nvPr>
            <p:ph idx="1"/>
          </p:nvPr>
        </p:nvSpPr>
        <p:spPr>
          <a:xfrm>
            <a:off x="1954925" y="1825625"/>
            <a:ext cx="8245366" cy="4351338"/>
          </a:xfrm>
        </p:spPr>
        <p:txBody>
          <a:bodyPr/>
          <a:lstStyle/>
          <a:p>
            <a:pPr algn="just"/>
            <a:r>
              <a:rPr lang="en-US" altLang="zh-TW" dirty="0" smtClean="0"/>
              <a:t>The </a:t>
            </a:r>
            <a:r>
              <a:rPr lang="en-US" altLang="zh-TW" b="1" dirty="0" smtClean="0"/>
              <a:t>Preconditions</a:t>
            </a:r>
            <a:r>
              <a:rPr lang="en-US" altLang="zh-TW" dirty="0" smtClean="0"/>
              <a:t> class provides a list of static methods for checking that a method or a constructor is invoked with valid parameter values. If a precondition fails, a tailored exception is thrown.</a:t>
            </a:r>
            <a:endParaRPr kumimoji="1" lang="zh-TW" altLang="en-US" dirty="0"/>
          </a:p>
        </p:txBody>
      </p:sp>
      <p:pic>
        <p:nvPicPr>
          <p:cNvPr id="9" name="圖片 8"/>
          <p:cNvPicPr>
            <a:picLocks noChangeAspect="1"/>
          </p:cNvPicPr>
          <p:nvPr/>
        </p:nvPicPr>
        <p:blipFill>
          <a:blip r:embed="rId2"/>
          <a:stretch>
            <a:fillRect/>
          </a:stretch>
        </p:blipFill>
        <p:spPr>
          <a:xfrm>
            <a:off x="2578075" y="3697397"/>
            <a:ext cx="5105400" cy="1473200"/>
          </a:xfrm>
          <a:prstGeom prst="rect">
            <a:avLst/>
          </a:prstGeom>
          <a:ln>
            <a:solidFill>
              <a:schemeClr val="accent5"/>
            </a:solidFill>
          </a:ln>
        </p:spPr>
      </p:pic>
      <p:pic>
        <p:nvPicPr>
          <p:cNvPr id="10" name="圖片 9"/>
          <p:cNvPicPr>
            <a:picLocks noChangeAspect="1"/>
          </p:cNvPicPr>
          <p:nvPr/>
        </p:nvPicPr>
        <p:blipFill>
          <a:blip r:embed="rId3"/>
          <a:stretch>
            <a:fillRect/>
          </a:stretch>
        </p:blipFill>
        <p:spPr>
          <a:xfrm>
            <a:off x="2578075" y="5447424"/>
            <a:ext cx="5143500" cy="990600"/>
          </a:xfrm>
          <a:prstGeom prst="rect">
            <a:avLst/>
          </a:prstGeom>
          <a:ln>
            <a:solidFill>
              <a:schemeClr val="accent5"/>
            </a:solidFill>
          </a:ln>
        </p:spPr>
      </p:pic>
      <p:sp>
        <p:nvSpPr>
          <p:cNvPr id="11" name="文字方塊 10"/>
          <p:cNvSpPr txBox="1"/>
          <p:nvPr/>
        </p:nvSpPr>
        <p:spPr>
          <a:xfrm>
            <a:off x="8049585" y="4249331"/>
            <a:ext cx="1564339" cy="369332"/>
          </a:xfrm>
          <a:prstGeom prst="rect">
            <a:avLst/>
          </a:prstGeom>
          <a:noFill/>
        </p:spPr>
        <p:txBody>
          <a:bodyPr wrap="none" rtlCol="0">
            <a:spAutoFit/>
          </a:bodyPr>
          <a:lstStyle/>
          <a:p>
            <a:r>
              <a:rPr kumimoji="1" lang="en-US" altLang="zh-TW" dirty="0" smtClean="0"/>
              <a:t>Without</a:t>
            </a:r>
            <a:r>
              <a:rPr kumimoji="1" lang="zh-TW" altLang="en-US" dirty="0" smtClean="0"/>
              <a:t> </a:t>
            </a:r>
            <a:r>
              <a:rPr kumimoji="1" lang="en-US" altLang="zh-TW" dirty="0" smtClean="0"/>
              <a:t>guava</a:t>
            </a:r>
            <a:endParaRPr kumimoji="1" lang="zh-TW" altLang="en-US" dirty="0"/>
          </a:p>
        </p:txBody>
      </p:sp>
      <p:sp>
        <p:nvSpPr>
          <p:cNvPr id="12" name="文字方塊 11"/>
          <p:cNvSpPr txBox="1"/>
          <p:nvPr/>
        </p:nvSpPr>
        <p:spPr>
          <a:xfrm>
            <a:off x="8087685" y="5758058"/>
            <a:ext cx="1243738" cy="369332"/>
          </a:xfrm>
          <a:prstGeom prst="rect">
            <a:avLst/>
          </a:prstGeom>
          <a:noFill/>
        </p:spPr>
        <p:txBody>
          <a:bodyPr wrap="none" rtlCol="0">
            <a:spAutoFit/>
          </a:bodyPr>
          <a:lstStyle/>
          <a:p>
            <a:r>
              <a:rPr kumimoji="1" lang="en-US" altLang="zh-TW" dirty="0" smtClean="0"/>
              <a:t>With</a:t>
            </a:r>
            <a:r>
              <a:rPr kumimoji="1" lang="zh-TW" altLang="en-US" dirty="0" smtClean="0"/>
              <a:t> </a:t>
            </a:r>
            <a:r>
              <a:rPr kumimoji="1" lang="en-US" altLang="zh-TW" dirty="0" smtClean="0"/>
              <a:t>guava</a:t>
            </a:r>
            <a:endParaRPr kumimoji="1" lang="zh-TW" altLang="en-US" dirty="0"/>
          </a:p>
        </p:txBody>
      </p:sp>
    </p:spTree>
    <p:extLst>
      <p:ext uri="{BB962C8B-B14F-4D97-AF65-F5344CB8AC3E}">
        <p14:creationId xmlns:p14="http://schemas.microsoft.com/office/powerpoint/2010/main" val="1983275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3269342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0982405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 (3/5)</a:t>
            </a:r>
            <a:br>
              <a:rPr kumimoji="1" lang="en-US" altLang="zh-TW" dirty="0" smtClean="0"/>
            </a:br>
            <a:r>
              <a:rPr kumimoji="1" lang="en-US" altLang="zh-TW" dirty="0" smtClean="0"/>
              <a:t>----Ordering</a:t>
            </a:r>
            <a:endParaRPr kumimoji="1" lang="zh-TW" altLang="en-US" dirty="0"/>
          </a:p>
        </p:txBody>
      </p:sp>
      <p:sp>
        <p:nvSpPr>
          <p:cNvPr id="8" name="內容版面配置區 7"/>
          <p:cNvSpPr>
            <a:spLocks noGrp="1"/>
          </p:cNvSpPr>
          <p:nvPr>
            <p:ph idx="1"/>
          </p:nvPr>
        </p:nvSpPr>
        <p:spPr>
          <a:xfrm>
            <a:off x="1954925" y="1825625"/>
            <a:ext cx="8245366" cy="4748596"/>
          </a:xfrm>
        </p:spPr>
        <p:txBody>
          <a:bodyPr>
            <a:normAutofit fontScale="92500" lnSpcReduction="10000"/>
          </a:bodyPr>
          <a:lstStyle/>
          <a:p>
            <a:pPr algn="just"/>
            <a:r>
              <a:rPr lang="en-US" altLang="zh-TW" dirty="0" smtClean="0"/>
              <a:t>It</a:t>
            </a:r>
            <a:r>
              <a:rPr lang="zh-TW" altLang="en-US" dirty="0" smtClean="0"/>
              <a:t> </a:t>
            </a:r>
            <a:r>
              <a:rPr lang="en-US" altLang="zh-TW" dirty="0" smtClean="0"/>
              <a:t>is Guava's "fluent" Comparator class, which can be used to build complex comparators and apply them to collections of objects.</a:t>
            </a:r>
          </a:p>
          <a:p>
            <a:pPr algn="just"/>
            <a:r>
              <a:rPr kumimoji="1" lang="en-US" altLang="zh-TW" dirty="0" smtClean="0"/>
              <a:t>Creation</a:t>
            </a:r>
          </a:p>
          <a:p>
            <a:pPr lvl="1" algn="just"/>
            <a:r>
              <a:rPr lang="en-US" altLang="zh-TW" dirty="0" smtClean="0"/>
              <a:t>Common orderings are provided by static method</a:t>
            </a:r>
          </a:p>
          <a:p>
            <a:pPr lvl="1" algn="just"/>
            <a:r>
              <a:rPr kumimoji="1" lang="en-US" altLang="zh-TW" dirty="0" smtClean="0"/>
              <a:t>E.g.</a:t>
            </a:r>
            <a:r>
              <a:rPr kumimoji="1" lang="zh-TW" altLang="en-US" dirty="0" smtClean="0"/>
              <a:t> </a:t>
            </a:r>
            <a:r>
              <a:rPr kumimoji="1" lang="en-US" altLang="zh-TW" dirty="0" err="1" smtClean="0"/>
              <a:t>natual</a:t>
            </a:r>
            <a:r>
              <a:rPr kumimoji="1" lang="en-US" altLang="zh-TW" dirty="0" smtClean="0"/>
              <a:t>(),</a:t>
            </a:r>
            <a:r>
              <a:rPr kumimoji="1" lang="zh-TW" altLang="en-US" dirty="0" smtClean="0"/>
              <a:t> </a:t>
            </a:r>
            <a:r>
              <a:rPr kumimoji="1" lang="en-US" altLang="zh-TW" dirty="0" err="1" smtClean="0"/>
              <a:t>usingToString</a:t>
            </a:r>
            <a:r>
              <a:rPr kumimoji="1" lang="en-US" altLang="zh-TW" dirty="0" smtClean="0"/>
              <a:t>()</a:t>
            </a:r>
            <a:r>
              <a:rPr kumimoji="1" lang="zh-TW" altLang="en-US" dirty="0" smtClean="0"/>
              <a:t> </a:t>
            </a:r>
            <a:r>
              <a:rPr kumimoji="1" lang="mr-IN" altLang="zh-TW" dirty="0" smtClean="0"/>
              <a:t>…</a:t>
            </a:r>
            <a:endParaRPr kumimoji="1" lang="en-US" altLang="zh-TW" dirty="0" smtClean="0"/>
          </a:p>
          <a:p>
            <a:pPr algn="just"/>
            <a:r>
              <a:rPr kumimoji="1" lang="en-US" altLang="zh-TW" dirty="0" smtClean="0"/>
              <a:t>Chaining</a:t>
            </a:r>
          </a:p>
          <a:p>
            <a:pPr lvl="1" algn="just"/>
            <a:r>
              <a:rPr lang="en-US" altLang="zh-TW" dirty="0" smtClean="0"/>
              <a:t>A given Ordering can be wrapped to obtain derived orderings.</a:t>
            </a:r>
          </a:p>
          <a:p>
            <a:pPr lvl="1" algn="just"/>
            <a:r>
              <a:rPr kumimoji="1" lang="en-US" altLang="zh-TW" dirty="0" smtClean="0"/>
              <a:t>E.g.</a:t>
            </a:r>
            <a:r>
              <a:rPr kumimoji="1" lang="zh-TW" altLang="en-US" dirty="0" smtClean="0"/>
              <a:t> </a:t>
            </a:r>
            <a:r>
              <a:rPr kumimoji="1" lang="en-US" altLang="zh-TW" dirty="0" smtClean="0"/>
              <a:t>reverse(),</a:t>
            </a:r>
            <a:r>
              <a:rPr kumimoji="1" lang="zh-TW" altLang="en-US" dirty="0" smtClean="0"/>
              <a:t> </a:t>
            </a:r>
            <a:r>
              <a:rPr kumimoji="1" lang="en-US" altLang="zh-TW" dirty="0" err="1" smtClean="0"/>
              <a:t>nullFirst</a:t>
            </a:r>
            <a:r>
              <a:rPr kumimoji="1" lang="en-US" altLang="zh-TW" dirty="0" smtClean="0"/>
              <a:t>()</a:t>
            </a:r>
            <a:r>
              <a:rPr kumimoji="1" lang="zh-TW" altLang="en-US" dirty="0" smtClean="0"/>
              <a:t> </a:t>
            </a:r>
            <a:r>
              <a:rPr kumimoji="1" lang="mr-IN" altLang="zh-TW" dirty="0" smtClean="0"/>
              <a:t>…</a:t>
            </a:r>
            <a:endParaRPr kumimoji="1" lang="en-US" altLang="zh-TW" dirty="0" smtClean="0"/>
          </a:p>
          <a:p>
            <a:pPr algn="just"/>
            <a:r>
              <a:rPr kumimoji="1" lang="en-US" altLang="zh-TW" dirty="0" smtClean="0"/>
              <a:t>Application</a:t>
            </a:r>
          </a:p>
          <a:p>
            <a:pPr lvl="1" algn="just"/>
            <a:r>
              <a:rPr lang="en-US" altLang="zh-TW" dirty="0" smtClean="0"/>
              <a:t>Guava provides a number of methods to manipulate or examine values or collections using the ordering. </a:t>
            </a:r>
          </a:p>
          <a:p>
            <a:pPr lvl="1" algn="just"/>
            <a:r>
              <a:rPr kumimoji="1" lang="en-US" altLang="zh-TW" dirty="0" smtClean="0"/>
              <a:t>E.g.</a:t>
            </a:r>
            <a:r>
              <a:rPr kumimoji="1" lang="zh-TW" altLang="en-US" dirty="0" smtClean="0"/>
              <a:t> </a:t>
            </a:r>
            <a:r>
              <a:rPr kumimoji="1" lang="en-US" altLang="zh-TW" dirty="0" err="1" smtClean="0"/>
              <a:t>greatestOf</a:t>
            </a:r>
            <a:r>
              <a:rPr kumimoji="1" lang="en-US" altLang="zh-TW" dirty="0" smtClean="0"/>
              <a:t>(),</a:t>
            </a:r>
            <a:r>
              <a:rPr kumimoji="1" lang="zh-TW" altLang="en-US" dirty="0" smtClean="0"/>
              <a:t> </a:t>
            </a:r>
            <a:r>
              <a:rPr kumimoji="1" lang="en-US" altLang="zh-TW" dirty="0" smtClean="0"/>
              <a:t>min(),</a:t>
            </a:r>
            <a:r>
              <a:rPr kumimoji="1" lang="zh-TW" altLang="en-US" dirty="0" smtClean="0"/>
              <a:t> </a:t>
            </a:r>
            <a:r>
              <a:rPr kumimoji="1" lang="en-US" altLang="zh-TW" dirty="0" err="1" smtClean="0"/>
              <a:t>isOrdered</a:t>
            </a:r>
            <a:r>
              <a:rPr kumimoji="1" lang="en-US" altLang="zh-TW" dirty="0" smtClean="0"/>
              <a:t>()</a:t>
            </a:r>
            <a:r>
              <a:rPr kumimoji="1" lang="zh-TW" altLang="en-US" dirty="0" smtClean="0"/>
              <a:t> </a:t>
            </a:r>
            <a:r>
              <a:rPr kumimoji="1" lang="mr-IN" altLang="zh-TW" dirty="0" smtClean="0"/>
              <a:t>…</a:t>
            </a:r>
            <a:endParaRPr kumimoji="1" lang="zh-TW" altLang="en-US" dirty="0"/>
          </a:p>
        </p:txBody>
      </p:sp>
    </p:spTree>
    <p:extLst>
      <p:ext uri="{BB962C8B-B14F-4D97-AF65-F5344CB8AC3E}">
        <p14:creationId xmlns:p14="http://schemas.microsoft.com/office/powerpoint/2010/main" val="17964106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19052825"/>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25724004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 (4/5)</a:t>
            </a:r>
            <a:br>
              <a:rPr kumimoji="1" lang="en-US" altLang="zh-TW" dirty="0" smtClean="0"/>
            </a:br>
            <a:r>
              <a:rPr kumimoji="1" lang="en-US" altLang="zh-TW" dirty="0" smtClean="0"/>
              <a:t>----Object</a:t>
            </a:r>
            <a:r>
              <a:rPr kumimoji="1" lang="zh-TW" altLang="en-US" dirty="0" smtClean="0"/>
              <a:t> </a:t>
            </a:r>
            <a:r>
              <a:rPr kumimoji="1" lang="en-US" altLang="zh-TW" dirty="0" smtClean="0"/>
              <a:t>methods</a:t>
            </a:r>
            <a:endParaRPr kumimoji="1" lang="zh-TW" altLang="en-US" dirty="0"/>
          </a:p>
        </p:txBody>
      </p:sp>
      <p:sp>
        <p:nvSpPr>
          <p:cNvPr id="8" name="內容版面配置區 7"/>
          <p:cNvSpPr>
            <a:spLocks noGrp="1"/>
          </p:cNvSpPr>
          <p:nvPr>
            <p:ph idx="1"/>
          </p:nvPr>
        </p:nvSpPr>
        <p:spPr>
          <a:xfrm>
            <a:off x="1954925" y="1825625"/>
            <a:ext cx="8245366" cy="4748596"/>
          </a:xfrm>
        </p:spPr>
        <p:txBody>
          <a:bodyPr>
            <a:normAutofit fontScale="92500" lnSpcReduction="10000"/>
          </a:bodyPr>
          <a:lstStyle/>
          <a:p>
            <a:pPr algn="just"/>
            <a:r>
              <a:rPr kumimoji="1" lang="en-US" altLang="zh-TW" dirty="0" smtClean="0"/>
              <a:t>equals</a:t>
            </a:r>
          </a:p>
          <a:p>
            <a:pPr lvl="1" algn="just"/>
            <a:r>
              <a:rPr lang="en-US" altLang="zh-TW" dirty="0" smtClean="0"/>
              <a:t>Using </a:t>
            </a:r>
            <a:r>
              <a:rPr lang="en-US" altLang="zh-TW" b="1" dirty="0" err="1" smtClean="0"/>
              <a:t>Objects.equal</a:t>
            </a:r>
            <a:r>
              <a:rPr lang="en-US" altLang="zh-TW" dirty="0" smtClean="0"/>
              <a:t> lets you perform </a:t>
            </a:r>
            <a:r>
              <a:rPr lang="en-US" altLang="zh-TW" dirty="0" err="1" smtClean="0"/>
              <a:t>equalschecks</a:t>
            </a:r>
            <a:r>
              <a:rPr lang="en-US" altLang="zh-TW" dirty="0" smtClean="0"/>
              <a:t> in a null-sensitive way, without risking a </a:t>
            </a:r>
            <a:r>
              <a:rPr lang="en-US" altLang="zh-TW" dirty="0" err="1" smtClean="0"/>
              <a:t>NullPointerException</a:t>
            </a:r>
            <a:r>
              <a:rPr lang="en-US" altLang="zh-TW" dirty="0" smtClean="0"/>
              <a:t>.</a:t>
            </a:r>
            <a:endParaRPr kumimoji="1" lang="en-US" altLang="zh-TW" dirty="0" smtClean="0"/>
          </a:p>
          <a:p>
            <a:pPr algn="just"/>
            <a:r>
              <a:rPr kumimoji="1" lang="en-US" altLang="zh-TW" dirty="0" err="1" smtClean="0"/>
              <a:t>hashCode</a:t>
            </a:r>
            <a:endParaRPr kumimoji="1" lang="en-US" altLang="zh-TW" dirty="0" smtClean="0"/>
          </a:p>
          <a:p>
            <a:pPr lvl="1" algn="just"/>
            <a:r>
              <a:rPr lang="en-US" altLang="zh-TW" dirty="0" smtClean="0"/>
              <a:t>Hashing all the fields of an Object should be simpler,</a:t>
            </a:r>
            <a:r>
              <a:rPr lang="zh-TW" altLang="en-US" dirty="0" smtClean="0"/>
              <a:t> </a:t>
            </a:r>
            <a:r>
              <a:rPr lang="en-US" altLang="zh-TW" dirty="0" smtClean="0"/>
              <a:t>but</a:t>
            </a:r>
            <a:r>
              <a:rPr lang="zh-TW" altLang="en-US" dirty="0" smtClean="0"/>
              <a:t> </a:t>
            </a:r>
            <a:r>
              <a:rPr lang="en-US" altLang="zh-TW" dirty="0" smtClean="0"/>
              <a:t>similar</a:t>
            </a:r>
            <a:r>
              <a:rPr lang="zh-TW" altLang="en-US" dirty="0" smtClean="0"/>
              <a:t> </a:t>
            </a:r>
            <a:r>
              <a:rPr lang="en-US" altLang="zh-TW" dirty="0" smtClean="0"/>
              <a:t>with</a:t>
            </a:r>
            <a:r>
              <a:rPr lang="zh-TW" altLang="en-US" dirty="0" smtClean="0"/>
              <a:t> </a:t>
            </a:r>
            <a:r>
              <a:rPr lang="en-US" altLang="zh-TW" dirty="0" smtClean="0"/>
              <a:t>JDK</a:t>
            </a:r>
            <a:r>
              <a:rPr lang="zh-TW" altLang="en-US" dirty="0" smtClean="0"/>
              <a:t> </a:t>
            </a:r>
            <a:r>
              <a:rPr lang="en-US" altLang="zh-TW" dirty="0" smtClean="0"/>
              <a:t>7.</a:t>
            </a:r>
            <a:endParaRPr kumimoji="1" lang="en-US" altLang="zh-TW" dirty="0" smtClean="0"/>
          </a:p>
          <a:p>
            <a:pPr algn="just"/>
            <a:r>
              <a:rPr kumimoji="1" lang="en-US" altLang="zh-TW" dirty="0" err="1" smtClean="0"/>
              <a:t>toString</a:t>
            </a:r>
            <a:endParaRPr kumimoji="1" lang="en-US" altLang="zh-TW" dirty="0" smtClean="0"/>
          </a:p>
          <a:p>
            <a:pPr lvl="1" algn="just"/>
            <a:r>
              <a:rPr lang="en-US" altLang="zh-TW" dirty="0" smtClean="0"/>
              <a:t>A good </a:t>
            </a:r>
            <a:r>
              <a:rPr lang="en-US" altLang="zh-TW" dirty="0" err="1" smtClean="0"/>
              <a:t>toString</a:t>
            </a:r>
            <a:r>
              <a:rPr lang="en-US" altLang="zh-TW" dirty="0" smtClean="0"/>
              <a:t> method can be invaluable in debugging, but is a pain to write. Use </a:t>
            </a:r>
            <a:r>
              <a:rPr lang="en-US" altLang="zh-TW" b="1" dirty="0" err="1" smtClean="0"/>
              <a:t>MoreObjects.toStringHelper</a:t>
            </a:r>
            <a:r>
              <a:rPr lang="en-US" altLang="zh-TW" dirty="0" smtClean="0"/>
              <a:t> to easily create a useful </a:t>
            </a:r>
            <a:r>
              <a:rPr lang="en-US" altLang="zh-TW" dirty="0" err="1" smtClean="0"/>
              <a:t>toString</a:t>
            </a:r>
            <a:r>
              <a:rPr lang="en-US" altLang="zh-TW" dirty="0" smtClean="0"/>
              <a:t>.</a:t>
            </a:r>
            <a:endParaRPr kumimoji="1" lang="en-US" altLang="zh-TW" dirty="0" smtClean="0"/>
          </a:p>
          <a:p>
            <a:pPr algn="just"/>
            <a:r>
              <a:rPr kumimoji="1" lang="en-US" altLang="zh-TW" dirty="0" smtClean="0"/>
              <a:t>Compare/</a:t>
            </a:r>
            <a:r>
              <a:rPr kumimoji="1" lang="en-US" altLang="zh-TW" dirty="0" err="1" smtClean="0"/>
              <a:t>compareTo</a:t>
            </a:r>
            <a:endParaRPr kumimoji="1" lang="en-US" altLang="zh-TW" dirty="0" smtClean="0"/>
          </a:p>
          <a:p>
            <a:pPr lvl="1" algn="just"/>
            <a:r>
              <a:rPr lang="en-US" altLang="zh-TW" b="1" dirty="0" err="1" smtClean="0"/>
              <a:t>ComparisonChain</a:t>
            </a:r>
            <a:r>
              <a:rPr lang="en-US" altLang="zh-TW" dirty="0" smtClean="0"/>
              <a:t> performs a "lazy" comparison: it only performs comparisons until it finds a nonzero result, after which it ignores further input.</a:t>
            </a:r>
            <a:endParaRPr kumimoji="1" lang="zh-TW" altLang="en-US" dirty="0"/>
          </a:p>
        </p:txBody>
      </p:sp>
    </p:spTree>
    <p:extLst>
      <p:ext uri="{BB962C8B-B14F-4D97-AF65-F5344CB8AC3E}">
        <p14:creationId xmlns:p14="http://schemas.microsoft.com/office/powerpoint/2010/main" val="10950808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13554418"/>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371966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 (5/5)</a:t>
            </a:r>
            <a:br>
              <a:rPr kumimoji="1" lang="en-US" altLang="zh-TW" dirty="0" smtClean="0"/>
            </a:br>
            <a:r>
              <a:rPr kumimoji="1" lang="en-US" altLang="zh-TW" dirty="0" smtClean="0"/>
              <a:t>----</a:t>
            </a:r>
            <a:r>
              <a:rPr kumimoji="1" lang="en-US" altLang="zh-TW" dirty="0" err="1" smtClean="0"/>
              <a:t>Throwables</a:t>
            </a:r>
            <a:endParaRPr kumimoji="1" lang="zh-TW" altLang="en-US" dirty="0"/>
          </a:p>
        </p:txBody>
      </p:sp>
      <p:sp>
        <p:nvSpPr>
          <p:cNvPr id="8" name="內容版面配置區 7"/>
          <p:cNvSpPr>
            <a:spLocks noGrp="1"/>
          </p:cNvSpPr>
          <p:nvPr>
            <p:ph idx="1"/>
          </p:nvPr>
        </p:nvSpPr>
        <p:spPr>
          <a:xfrm>
            <a:off x="1954925" y="1825625"/>
            <a:ext cx="8245366" cy="4748596"/>
          </a:xfrm>
        </p:spPr>
        <p:txBody>
          <a:bodyPr>
            <a:normAutofit/>
          </a:bodyPr>
          <a:lstStyle/>
          <a:p>
            <a:pPr algn="just"/>
            <a:r>
              <a:rPr lang="en-US" altLang="zh-TW" sz="2400" dirty="0"/>
              <a:t>Sometimes, when you catch an exception, you want to throw it back up to the next try/catch block. This is frequently the case for </a:t>
            </a:r>
            <a:r>
              <a:rPr lang="en-US" altLang="zh-TW" sz="2400" dirty="0" err="1"/>
              <a:t>RuntimeException</a:t>
            </a:r>
            <a:r>
              <a:rPr lang="en-US" altLang="zh-TW" sz="2400" dirty="0"/>
              <a:t> or Error instances, which do not require try/catch blocks, but can be caught by try/catch blocks when you don't mean them to.</a:t>
            </a:r>
          </a:p>
        </p:txBody>
      </p:sp>
      <p:sp>
        <p:nvSpPr>
          <p:cNvPr id="9" name="矩形 8"/>
          <p:cNvSpPr/>
          <p:nvPr/>
        </p:nvSpPr>
        <p:spPr>
          <a:xfrm>
            <a:off x="1625598" y="3673366"/>
            <a:ext cx="8940803" cy="3184633"/>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 name="圖片 9"/>
          <p:cNvPicPr>
            <a:picLocks noChangeAspect="1"/>
          </p:cNvPicPr>
          <p:nvPr/>
        </p:nvPicPr>
        <p:blipFill>
          <a:blip r:embed="rId2"/>
          <a:stretch>
            <a:fillRect/>
          </a:stretch>
        </p:blipFill>
        <p:spPr>
          <a:xfrm>
            <a:off x="2642258" y="4572056"/>
            <a:ext cx="6870700" cy="2184400"/>
          </a:xfrm>
          <a:prstGeom prst="rect">
            <a:avLst/>
          </a:prstGeom>
        </p:spPr>
      </p:pic>
      <p:pic>
        <p:nvPicPr>
          <p:cNvPr id="11" name="圖片 10"/>
          <p:cNvPicPr>
            <a:picLocks noChangeAspect="1"/>
          </p:cNvPicPr>
          <p:nvPr/>
        </p:nvPicPr>
        <p:blipFill>
          <a:blip r:embed="rId3"/>
          <a:stretch>
            <a:fillRect/>
          </a:stretch>
        </p:blipFill>
        <p:spPr>
          <a:xfrm>
            <a:off x="2777850" y="3784656"/>
            <a:ext cx="4089400" cy="787400"/>
          </a:xfrm>
          <a:prstGeom prst="rect">
            <a:avLst/>
          </a:prstGeom>
        </p:spPr>
      </p:pic>
    </p:spTree>
    <p:extLst>
      <p:ext uri="{BB962C8B-B14F-4D97-AF65-F5344CB8AC3E}">
        <p14:creationId xmlns:p14="http://schemas.microsoft.com/office/powerpoint/2010/main" val="345610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35479838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Line of codes</a:t>
                      </a: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smtClean="0">
                          <a:solidFill>
                            <a:schemeClr val="bg1">
                              <a:lumMod val="75000"/>
                            </a:schemeClr>
                          </a:solidFill>
                          <a:effectLst/>
                          <a:latin typeface="+mn-lt"/>
                          <a:ea typeface="+mn-ea"/>
                          <a:cs typeface="+mn-cs"/>
                        </a:rPr>
                        <a:t>Collections</a:t>
                      </a:r>
                    </a:p>
                  </a:txBody>
                  <a:tcPr anchor="ctr">
                    <a:solidFill>
                      <a:srgbClr val="DEECCE"/>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54953233"/>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Line of codes</a:t>
            </a:r>
          </a:p>
        </p:txBody>
      </p:sp>
      <p:pic>
        <p:nvPicPr>
          <p:cNvPr id="9" name="圖片 8"/>
          <p:cNvPicPr>
            <a:picLocks noChangeAspect="1"/>
          </p:cNvPicPr>
          <p:nvPr/>
        </p:nvPicPr>
        <p:blipFill>
          <a:blip r:embed="rId3"/>
          <a:stretch>
            <a:fillRect/>
          </a:stretch>
        </p:blipFill>
        <p:spPr>
          <a:xfrm>
            <a:off x="2182585" y="2055813"/>
            <a:ext cx="7822790" cy="2978150"/>
          </a:xfrm>
          <a:prstGeom prst="rect">
            <a:avLst/>
          </a:prstGeom>
        </p:spPr>
      </p:pic>
      <p:sp>
        <p:nvSpPr>
          <p:cNvPr id="10" name="框架 9"/>
          <p:cNvSpPr/>
          <p:nvPr/>
        </p:nvSpPr>
        <p:spPr>
          <a:xfrm>
            <a:off x="2182585" y="4098471"/>
            <a:ext cx="7822790" cy="29714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Tree>
    <p:extLst>
      <p:ext uri="{BB962C8B-B14F-4D97-AF65-F5344CB8AC3E}">
        <p14:creationId xmlns:p14="http://schemas.microsoft.com/office/powerpoint/2010/main" val="933752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7681422"/>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solidFill>
                      <a:srgbClr val="EFF7E9"/>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Collections</a:t>
                      </a:r>
                    </a:p>
                  </a:txBody>
                  <a:tcPr anchor="ctr">
                    <a:solidFill>
                      <a:schemeClr val="accent1"/>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54953233"/>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Collections</a:t>
            </a:r>
          </a:p>
        </p:txBody>
      </p:sp>
      <p:sp>
        <p:nvSpPr>
          <p:cNvPr id="8" name="內容版面配置區 7"/>
          <p:cNvSpPr>
            <a:spLocks noGrp="1"/>
          </p:cNvSpPr>
          <p:nvPr>
            <p:ph idx="1"/>
          </p:nvPr>
        </p:nvSpPr>
        <p:spPr>
          <a:xfrm>
            <a:off x="2002221" y="1825625"/>
            <a:ext cx="8564180" cy="4351338"/>
          </a:xfrm>
        </p:spPr>
        <p:txBody>
          <a:bodyPr/>
          <a:lstStyle/>
          <a:p>
            <a:r>
              <a:rPr lang="en-US" altLang="zh-TW" dirty="0" smtClean="0"/>
              <a:t>Immutable collections</a:t>
            </a:r>
          </a:p>
          <a:p>
            <a:r>
              <a:rPr lang="en-US" altLang="zh-TW" dirty="0" smtClean="0"/>
              <a:t>New collection types</a:t>
            </a:r>
          </a:p>
          <a:p>
            <a:r>
              <a:rPr lang="en-US" altLang="zh-TW" dirty="0" smtClean="0"/>
              <a:t>Powerful collection utilities</a:t>
            </a:r>
          </a:p>
          <a:p>
            <a:r>
              <a:rPr lang="en-US" altLang="zh-TW" dirty="0" smtClean="0"/>
              <a:t>Extension utilities</a:t>
            </a:r>
            <a:endParaRPr lang="zh-TW" altLang="en-US" dirty="0" smtClean="0"/>
          </a:p>
        </p:txBody>
      </p:sp>
    </p:spTree>
    <p:extLst>
      <p:ext uri="{BB962C8B-B14F-4D97-AF65-F5344CB8AC3E}">
        <p14:creationId xmlns:p14="http://schemas.microsoft.com/office/powerpoint/2010/main" val="13595336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599531433"/>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solidFill>
                      <a:srgbClr val="EFF7E9"/>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Collections</a:t>
                      </a:r>
                    </a:p>
                  </a:txBody>
                  <a:tcPr anchor="ctr">
                    <a:solidFill>
                      <a:schemeClr val="accent1"/>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20249790"/>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Collections (1/4)</a:t>
            </a:r>
            <a:br>
              <a:rPr kumimoji="1" lang="en-US" altLang="zh-TW" dirty="0" smtClean="0"/>
            </a:br>
            <a:r>
              <a:rPr kumimoji="1" lang="en-US" altLang="zh-TW" dirty="0" smtClean="0"/>
              <a:t>----</a:t>
            </a:r>
            <a:r>
              <a:rPr lang="en-US" altLang="zh-TW" dirty="0" smtClean="0"/>
              <a:t>Immutable Collections</a:t>
            </a:r>
            <a:endParaRPr kumimoji="1" lang="en-US" altLang="zh-TW" dirty="0" smtClean="0"/>
          </a:p>
        </p:txBody>
      </p:sp>
      <p:sp>
        <p:nvSpPr>
          <p:cNvPr id="8" name="內容版面配置區 7"/>
          <p:cNvSpPr>
            <a:spLocks noGrp="1"/>
          </p:cNvSpPr>
          <p:nvPr>
            <p:ph idx="1"/>
          </p:nvPr>
        </p:nvSpPr>
        <p:spPr>
          <a:xfrm>
            <a:off x="1828800" y="1825625"/>
            <a:ext cx="8737601" cy="4351338"/>
          </a:xfrm>
        </p:spPr>
        <p:txBody>
          <a:bodyPr/>
          <a:lstStyle/>
          <a:p>
            <a:r>
              <a:rPr lang="en-US" altLang="zh-TW" dirty="0" smtClean="0"/>
              <a:t>A great defensive programming technique</a:t>
            </a:r>
          </a:p>
          <a:p>
            <a:r>
              <a:rPr lang="en-US" altLang="zh-TW" dirty="0" smtClean="0"/>
              <a:t>Advantages</a:t>
            </a:r>
          </a:p>
          <a:p>
            <a:pPr lvl="1"/>
            <a:r>
              <a:rPr lang="en-US" altLang="zh-TW" dirty="0" smtClean="0"/>
              <a:t>Thread-safe</a:t>
            </a:r>
          </a:p>
          <a:p>
            <a:pPr lvl="1"/>
            <a:r>
              <a:rPr lang="en-US" altLang="zh-TW" dirty="0" smtClean="0"/>
              <a:t>More efficient than their mutable siblings</a:t>
            </a:r>
          </a:p>
          <a:p>
            <a:endParaRPr lang="zh-TW" altLang="en-US" dirty="0"/>
          </a:p>
        </p:txBody>
      </p:sp>
      <p:pic>
        <p:nvPicPr>
          <p:cNvPr id="9" name="圖片 8"/>
          <p:cNvPicPr>
            <a:picLocks noChangeAspect="1"/>
          </p:cNvPicPr>
          <p:nvPr/>
        </p:nvPicPr>
        <p:blipFill>
          <a:blip r:embed="rId2"/>
          <a:stretch>
            <a:fillRect/>
          </a:stretch>
        </p:blipFill>
        <p:spPr>
          <a:xfrm>
            <a:off x="3309937" y="3652838"/>
            <a:ext cx="5572125" cy="2524125"/>
          </a:xfrm>
          <a:prstGeom prst="rect">
            <a:avLst/>
          </a:prstGeom>
        </p:spPr>
      </p:pic>
    </p:spTree>
    <p:extLst>
      <p:ext uri="{BB962C8B-B14F-4D97-AF65-F5344CB8AC3E}">
        <p14:creationId xmlns:p14="http://schemas.microsoft.com/office/powerpoint/2010/main" val="558118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5062179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solidFill>
                      <a:srgbClr val="EFF7E9"/>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Collections</a:t>
                      </a:r>
                    </a:p>
                  </a:txBody>
                  <a:tcPr anchor="ctr">
                    <a:solidFill>
                      <a:schemeClr val="accent1"/>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99228829"/>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Collections (2/4)</a:t>
            </a:r>
            <a:br>
              <a:rPr kumimoji="1" lang="en-US" altLang="zh-TW" dirty="0" smtClean="0"/>
            </a:br>
            <a:r>
              <a:rPr kumimoji="1" lang="en-US" altLang="zh-TW" dirty="0" smtClean="0"/>
              <a:t>----</a:t>
            </a:r>
            <a:r>
              <a:rPr lang="en-US" altLang="zh-TW" dirty="0" smtClean="0"/>
              <a:t>New Collection Types</a:t>
            </a:r>
            <a:endParaRPr kumimoji="1" lang="en-US" altLang="zh-TW" dirty="0" smtClean="0"/>
          </a:p>
        </p:txBody>
      </p:sp>
      <p:sp>
        <p:nvSpPr>
          <p:cNvPr id="8" name="內容版面配置區 7"/>
          <p:cNvSpPr>
            <a:spLocks noGrp="1"/>
          </p:cNvSpPr>
          <p:nvPr>
            <p:ph idx="1"/>
          </p:nvPr>
        </p:nvSpPr>
        <p:spPr>
          <a:xfrm>
            <a:off x="2008414" y="1825625"/>
            <a:ext cx="8557987" cy="4351338"/>
          </a:xfrm>
        </p:spPr>
        <p:txBody>
          <a:bodyPr/>
          <a:lstStyle/>
          <a:p>
            <a:r>
              <a:rPr lang="en-US" altLang="zh-TW" dirty="0" smtClean="0"/>
              <a:t>Multiset</a:t>
            </a:r>
          </a:p>
          <a:p>
            <a:r>
              <a:rPr lang="en-US" altLang="zh-TW" dirty="0" err="1" smtClean="0"/>
              <a:t>Multimap</a:t>
            </a:r>
            <a:endParaRPr lang="en-US" altLang="zh-TW" dirty="0" smtClean="0"/>
          </a:p>
          <a:p>
            <a:r>
              <a:rPr lang="en-US" altLang="zh-TW" dirty="0" err="1" smtClean="0"/>
              <a:t>BiMap</a:t>
            </a:r>
            <a:endParaRPr lang="en-US" altLang="zh-TW" dirty="0" smtClean="0"/>
          </a:p>
          <a:p>
            <a:r>
              <a:rPr lang="en-US" altLang="zh-TW" dirty="0" smtClean="0"/>
              <a:t>Table</a:t>
            </a:r>
          </a:p>
          <a:p>
            <a:r>
              <a:rPr lang="en-US" altLang="zh-TW" dirty="0" err="1" smtClean="0"/>
              <a:t>RangeSet</a:t>
            </a:r>
            <a:endParaRPr lang="en-US" altLang="zh-TW" dirty="0" smtClean="0"/>
          </a:p>
          <a:p>
            <a:r>
              <a:rPr lang="en-US" altLang="zh-TW" dirty="0" err="1" smtClean="0"/>
              <a:t>RangeMap</a:t>
            </a:r>
            <a:endParaRPr lang="zh-TW" altLang="en-US" dirty="0"/>
          </a:p>
        </p:txBody>
      </p:sp>
    </p:spTree>
    <p:extLst>
      <p:ext uri="{BB962C8B-B14F-4D97-AF65-F5344CB8AC3E}">
        <p14:creationId xmlns:p14="http://schemas.microsoft.com/office/powerpoint/2010/main" val="700986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562273888"/>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solidFill>
                      <a:srgbClr val="EFF7E9"/>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Collections</a:t>
                      </a:r>
                    </a:p>
                  </a:txBody>
                  <a:tcPr anchor="ctr">
                    <a:solidFill>
                      <a:schemeClr val="accent1"/>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7935552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Collections (3/4)</a:t>
            </a:r>
            <a:br>
              <a:rPr kumimoji="1" lang="en-US" altLang="zh-TW" dirty="0" smtClean="0"/>
            </a:br>
            <a:r>
              <a:rPr kumimoji="1" lang="en-US" altLang="zh-TW" dirty="0" smtClean="0"/>
              <a:t>----</a:t>
            </a:r>
            <a:r>
              <a:rPr lang="en-US" altLang="zh-TW" dirty="0" smtClean="0"/>
              <a:t>Powerful Collection Utilities</a:t>
            </a:r>
            <a:endParaRPr kumimoji="1" lang="en-US" altLang="zh-TW" dirty="0" smtClean="0"/>
          </a:p>
        </p:txBody>
      </p:sp>
      <p:sp>
        <p:nvSpPr>
          <p:cNvPr id="8" name="內容版面配置區 7"/>
          <p:cNvSpPr>
            <a:spLocks noGrp="1"/>
          </p:cNvSpPr>
          <p:nvPr>
            <p:ph idx="1"/>
          </p:nvPr>
        </p:nvSpPr>
        <p:spPr>
          <a:xfrm>
            <a:off x="2008414" y="1825625"/>
            <a:ext cx="8557987" cy="4351338"/>
          </a:xfrm>
        </p:spPr>
        <p:txBody>
          <a:bodyPr/>
          <a:lstStyle/>
          <a:p>
            <a:r>
              <a:rPr lang="en-US" altLang="zh-TW" dirty="0" smtClean="0"/>
              <a:t>Static constructor</a:t>
            </a:r>
          </a:p>
          <a:p>
            <a:r>
              <a:rPr lang="en-US" altLang="zh-TW" dirty="0" err="1" smtClean="0"/>
              <a:t>Iterable</a:t>
            </a:r>
            <a:endParaRPr lang="en-US" altLang="zh-TW" dirty="0" smtClean="0"/>
          </a:p>
          <a:p>
            <a:r>
              <a:rPr lang="en-US" altLang="zh-TW" dirty="0" smtClean="0"/>
              <a:t>List</a:t>
            </a:r>
          </a:p>
          <a:p>
            <a:r>
              <a:rPr lang="en-US" altLang="zh-TW" dirty="0" smtClean="0"/>
              <a:t>Set</a:t>
            </a:r>
          </a:p>
          <a:p>
            <a:r>
              <a:rPr lang="en-US" altLang="zh-TW" dirty="0" smtClean="0"/>
              <a:t>Map</a:t>
            </a:r>
          </a:p>
          <a:p>
            <a:r>
              <a:rPr lang="en-US" altLang="zh-TW" dirty="0" smtClean="0"/>
              <a:t>Multiset</a:t>
            </a:r>
          </a:p>
          <a:p>
            <a:r>
              <a:rPr lang="en-US" altLang="zh-TW" dirty="0" err="1" smtClean="0"/>
              <a:t>Multimap</a:t>
            </a:r>
            <a:endParaRPr lang="en-US" altLang="zh-TW" dirty="0" smtClean="0"/>
          </a:p>
          <a:p>
            <a:r>
              <a:rPr lang="en-US" altLang="zh-TW" dirty="0" smtClean="0"/>
              <a:t>Table</a:t>
            </a:r>
            <a:endParaRPr lang="zh-TW" altLang="en-US" dirty="0"/>
          </a:p>
        </p:txBody>
      </p:sp>
    </p:spTree>
    <p:extLst>
      <p:ext uri="{BB962C8B-B14F-4D97-AF65-F5344CB8AC3E}">
        <p14:creationId xmlns:p14="http://schemas.microsoft.com/office/powerpoint/2010/main" val="2037580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kumimoji="1" lang="en-US" altLang="zh-TW" dirty="0" smtClean="0"/>
              <a:t>Project Reviewed</a:t>
            </a:r>
            <a:endParaRPr kumimoji="1" lang="zh-TW" altLang="en-US" dirty="0"/>
          </a:p>
        </p:txBody>
      </p:sp>
      <p:sp>
        <p:nvSpPr>
          <p:cNvPr id="11" name="矩形 10"/>
          <p:cNvSpPr/>
          <p:nvPr/>
        </p:nvSpPr>
        <p:spPr>
          <a:xfrm>
            <a:off x="838200" y="3883400"/>
            <a:ext cx="5464381" cy="1877437"/>
          </a:xfrm>
          <a:prstGeom prst="rect">
            <a:avLst/>
          </a:prstGeom>
        </p:spPr>
        <p:txBody>
          <a:bodyPr wrap="none">
            <a:spAutoFit/>
          </a:bodyPr>
          <a:lstStyle/>
          <a:p>
            <a:pPr algn="ctr"/>
            <a:r>
              <a:rPr lang="en-US" altLang="zh-TW" sz="3200" b="1" dirty="0" smtClean="0"/>
              <a:t>Teammates</a:t>
            </a:r>
            <a:r>
              <a:rPr lang="en-US" altLang="zh-TW" sz="3200" dirty="0" smtClean="0"/>
              <a:t> </a:t>
            </a:r>
          </a:p>
          <a:p>
            <a:pPr algn="ctr"/>
            <a:r>
              <a:rPr lang="en-US" altLang="zh-TW" sz="2800" dirty="0"/>
              <a:t>Student peer evaluations/feedback, </a:t>
            </a:r>
            <a:endParaRPr lang="en-US" altLang="zh-TW" sz="2800" dirty="0" smtClean="0"/>
          </a:p>
          <a:p>
            <a:pPr algn="ctr"/>
            <a:r>
              <a:rPr lang="en-US" altLang="zh-TW" sz="2800" dirty="0" smtClean="0"/>
              <a:t>shareable </a:t>
            </a:r>
            <a:r>
              <a:rPr lang="en-US" altLang="zh-TW" sz="2800" dirty="0"/>
              <a:t>instructor comments, </a:t>
            </a:r>
            <a:endParaRPr lang="en-US" altLang="zh-TW" sz="2800" dirty="0" smtClean="0"/>
          </a:p>
          <a:p>
            <a:pPr algn="ctr"/>
            <a:r>
              <a:rPr lang="en-US" altLang="zh-TW" sz="2800" dirty="0" smtClean="0"/>
              <a:t>and </a:t>
            </a:r>
            <a:r>
              <a:rPr lang="en-US" altLang="zh-TW" sz="2800" dirty="0"/>
              <a:t>more...</a:t>
            </a:r>
          </a:p>
        </p:txBody>
      </p:sp>
      <p:pic>
        <p:nvPicPr>
          <p:cNvPr id="14" name="圖片 13"/>
          <p:cNvPicPr>
            <a:picLocks noChangeAspect="1"/>
          </p:cNvPicPr>
          <p:nvPr/>
        </p:nvPicPr>
        <p:blipFill>
          <a:blip r:embed="rId2"/>
          <a:stretch>
            <a:fillRect/>
          </a:stretch>
        </p:blipFill>
        <p:spPr>
          <a:xfrm>
            <a:off x="1895303" y="2436336"/>
            <a:ext cx="3290065" cy="974834"/>
          </a:xfrm>
          <a:prstGeom prst="rect">
            <a:avLst/>
          </a:prstGeom>
        </p:spPr>
      </p:pic>
      <p:sp>
        <p:nvSpPr>
          <p:cNvPr id="7" name="矩形 6"/>
          <p:cNvSpPr/>
          <p:nvPr/>
        </p:nvSpPr>
        <p:spPr>
          <a:xfrm>
            <a:off x="6870842" y="3932119"/>
            <a:ext cx="4482958" cy="1015663"/>
          </a:xfrm>
          <a:prstGeom prst="rect">
            <a:avLst/>
          </a:prstGeom>
        </p:spPr>
        <p:txBody>
          <a:bodyPr wrap="none">
            <a:spAutoFit/>
          </a:bodyPr>
          <a:lstStyle/>
          <a:p>
            <a:pPr algn="ctr"/>
            <a:r>
              <a:rPr lang="en-US" altLang="zh-TW" sz="3200" b="1" dirty="0" smtClean="0"/>
              <a:t>Guava</a:t>
            </a:r>
          </a:p>
          <a:p>
            <a:pPr algn="ctr"/>
            <a:r>
              <a:rPr lang="en-US" altLang="zh-TW" sz="2800" dirty="0" smtClean="0"/>
              <a:t>Google Core Libraries for Java</a:t>
            </a:r>
            <a:endParaRPr lang="zh-TW" altLang="en-US" sz="2800" dirty="0"/>
          </a:p>
        </p:txBody>
      </p:sp>
      <p:pic>
        <p:nvPicPr>
          <p:cNvPr id="8" name="圖片 7"/>
          <p:cNvPicPr>
            <a:picLocks noChangeAspect="1"/>
          </p:cNvPicPr>
          <p:nvPr/>
        </p:nvPicPr>
        <p:blipFill>
          <a:blip r:embed="rId3"/>
          <a:stretch>
            <a:fillRect/>
          </a:stretch>
        </p:blipFill>
        <p:spPr>
          <a:xfrm>
            <a:off x="7561359" y="2314132"/>
            <a:ext cx="3101923" cy="1408645"/>
          </a:xfrm>
          <a:prstGeom prst="rect">
            <a:avLst/>
          </a:prstGeom>
        </p:spPr>
      </p:pic>
    </p:spTree>
    <p:extLst>
      <p:ext uri="{BB962C8B-B14F-4D97-AF65-F5344CB8AC3E}">
        <p14:creationId xmlns:p14="http://schemas.microsoft.com/office/powerpoint/2010/main" val="2048868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907625840"/>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solidFill>
                      <a:srgbClr val="EFF7E9"/>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chemeClr val="bg1"/>
                          </a:solidFill>
                          <a:effectLst/>
                          <a:latin typeface="+mn-lt"/>
                          <a:ea typeface="+mn-ea"/>
                          <a:cs typeface="+mn-cs"/>
                        </a:rPr>
                        <a:t>Collections</a:t>
                      </a:r>
                    </a:p>
                  </a:txBody>
                  <a:tcPr anchor="ctr">
                    <a:solidFill>
                      <a:schemeClr val="accent1"/>
                    </a:solidFill>
                  </a:tcP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11789038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Collections (4/4)</a:t>
            </a:r>
            <a:br>
              <a:rPr kumimoji="1" lang="en-US" altLang="zh-TW" dirty="0" smtClean="0"/>
            </a:br>
            <a:r>
              <a:rPr kumimoji="1" lang="en-US" altLang="zh-TW" dirty="0" smtClean="0"/>
              <a:t>----</a:t>
            </a:r>
            <a:r>
              <a:rPr lang="en-US" altLang="zh-TW" dirty="0" smtClean="0"/>
              <a:t>Extension Utilities</a:t>
            </a:r>
            <a:endParaRPr kumimoji="1" lang="en-US" altLang="zh-TW" dirty="0" smtClean="0"/>
          </a:p>
        </p:txBody>
      </p:sp>
      <p:sp>
        <p:nvSpPr>
          <p:cNvPr id="8" name="內容版面配置區 7"/>
          <p:cNvSpPr>
            <a:spLocks noGrp="1"/>
          </p:cNvSpPr>
          <p:nvPr>
            <p:ph idx="1"/>
          </p:nvPr>
        </p:nvSpPr>
        <p:spPr>
          <a:xfrm>
            <a:off x="2008414" y="1825625"/>
            <a:ext cx="8557987" cy="4351338"/>
          </a:xfrm>
        </p:spPr>
        <p:txBody>
          <a:bodyPr/>
          <a:lstStyle/>
          <a:p>
            <a:r>
              <a:rPr lang="en-US" altLang="zh-TW" dirty="0" smtClean="0"/>
              <a:t>Forwarding decorators</a:t>
            </a:r>
          </a:p>
          <a:p>
            <a:r>
              <a:rPr lang="en-US" altLang="zh-TW" dirty="0" err="1" smtClean="0"/>
              <a:t>PeekingIterator</a:t>
            </a:r>
            <a:endParaRPr lang="en-US" altLang="zh-TW" dirty="0" smtClean="0"/>
          </a:p>
          <a:p>
            <a:pPr lvl="1"/>
            <a:r>
              <a:rPr lang="en-US" altLang="zh-TW" dirty="0" smtClean="0"/>
              <a:t>Peek next element</a:t>
            </a:r>
          </a:p>
          <a:p>
            <a:r>
              <a:rPr lang="en-US" altLang="zh-TW" dirty="0" err="1" smtClean="0"/>
              <a:t>AbstractIterator</a:t>
            </a:r>
            <a:endParaRPr lang="en-US" altLang="zh-TW" dirty="0" smtClean="0"/>
          </a:p>
          <a:p>
            <a:pPr lvl="1"/>
            <a:r>
              <a:rPr lang="en-US" altLang="zh-TW" dirty="0" smtClean="0"/>
              <a:t>Implement your own iterators</a:t>
            </a:r>
            <a:endParaRPr lang="zh-TW" altLang="en-US" dirty="0"/>
          </a:p>
        </p:txBody>
      </p:sp>
    </p:spTree>
    <p:extLst>
      <p:ext uri="{BB962C8B-B14F-4D97-AF65-F5344CB8AC3E}">
        <p14:creationId xmlns:p14="http://schemas.microsoft.com/office/powerpoint/2010/main" val="844569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84251797"/>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smtClean="0">
                          <a:solidFill>
                            <a:schemeClr val="bg1">
                              <a:lumMod val="75000"/>
                            </a:schemeClr>
                          </a:solidFill>
                          <a:effectLst/>
                          <a:latin typeface="+mn-lt"/>
                          <a:ea typeface="+mn-ea"/>
                          <a:cs typeface="+mn-cs"/>
                        </a:rPr>
                        <a:t>Collections</a:t>
                      </a:r>
                    </a:p>
                  </a:txBody>
                  <a:tcPr anchor="ctr">
                    <a:solidFill>
                      <a:srgbClr val="DEECCE"/>
                    </a:solidFill>
                  </a:tcPr>
                </a:tc>
              </a:tr>
              <a:tr h="857250">
                <a:tc>
                  <a:txBody>
                    <a:bodyPr/>
                    <a:lstStyle/>
                    <a:p>
                      <a:pPr algn="ctr"/>
                      <a:r>
                        <a:rPr lang="en-US" altLang="zh-TW" b="1" dirty="0" smtClean="0">
                          <a:solidFill>
                            <a:schemeClr val="bg1"/>
                          </a:solidFill>
                        </a:rPr>
                        <a:t>Graphs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0380614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Graphs</a:t>
            </a:r>
          </a:p>
        </p:txBody>
      </p:sp>
      <p:sp>
        <p:nvSpPr>
          <p:cNvPr id="8" name="內容版面配置區 7"/>
          <p:cNvSpPr>
            <a:spLocks noGrp="1"/>
          </p:cNvSpPr>
          <p:nvPr>
            <p:ph idx="1"/>
          </p:nvPr>
        </p:nvSpPr>
        <p:spPr>
          <a:xfrm>
            <a:off x="1939159" y="1825625"/>
            <a:ext cx="8627242" cy="4351338"/>
          </a:xfrm>
        </p:spPr>
        <p:txBody>
          <a:bodyPr/>
          <a:lstStyle/>
          <a:p>
            <a:r>
              <a:rPr lang="en-US" altLang="zh-TW" dirty="0" smtClean="0"/>
              <a:t>3 types: </a:t>
            </a:r>
          </a:p>
          <a:p>
            <a:pPr lvl="1"/>
            <a:r>
              <a:rPr lang="en-US" altLang="zh-TW" dirty="0" smtClean="0"/>
              <a:t>Graph</a:t>
            </a:r>
          </a:p>
          <a:p>
            <a:pPr lvl="1"/>
            <a:r>
              <a:rPr lang="en-US" altLang="zh-TW" dirty="0"/>
              <a:t>V</a:t>
            </a:r>
            <a:r>
              <a:rPr lang="en-US" altLang="zh-TW" dirty="0" smtClean="0"/>
              <a:t>alue graph </a:t>
            </a:r>
          </a:p>
          <a:p>
            <a:pPr lvl="1"/>
            <a:r>
              <a:rPr lang="en-US" altLang="zh-TW" dirty="0" smtClean="0"/>
              <a:t>Network </a:t>
            </a:r>
          </a:p>
          <a:p>
            <a:r>
              <a:rPr lang="en-US" altLang="zh-TW" dirty="0" smtClean="0"/>
              <a:t>Graph builder: </a:t>
            </a:r>
          </a:p>
          <a:p>
            <a:pPr lvl="1"/>
            <a:r>
              <a:rPr lang="en-US" altLang="zh-TW" dirty="0" smtClean="0"/>
              <a:t>do/not allow directed</a:t>
            </a:r>
          </a:p>
          <a:p>
            <a:pPr lvl="1"/>
            <a:r>
              <a:rPr lang="en-US" altLang="zh-TW" dirty="0" smtClean="0"/>
              <a:t>self-loops</a:t>
            </a:r>
          </a:p>
          <a:p>
            <a:pPr lvl="1"/>
            <a:r>
              <a:rPr lang="en-US" altLang="zh-TW" dirty="0" smtClean="0"/>
              <a:t>sorted edges</a:t>
            </a:r>
          </a:p>
          <a:p>
            <a:endParaRPr lang="en-US" altLang="zh-TW" dirty="0" smtClean="0"/>
          </a:p>
          <a:p>
            <a:endParaRPr kumimoji="1" lang="zh-TW" altLang="en-US" dirty="0"/>
          </a:p>
        </p:txBody>
      </p:sp>
    </p:spTree>
    <p:extLst>
      <p:ext uri="{BB962C8B-B14F-4D97-AF65-F5344CB8AC3E}">
        <p14:creationId xmlns:p14="http://schemas.microsoft.com/office/powerpoint/2010/main" val="1918384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5529187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b="1" dirty="0" smtClean="0">
                          <a:solidFill>
                            <a:schemeClr val="bg1"/>
                          </a:solidFill>
                        </a:rPr>
                        <a:t>Graphs</a:t>
                      </a:r>
                      <a:endParaRPr lang="zh-TW" altLang="en-US" b="1" dirty="0">
                        <a:solidFill>
                          <a:schemeClr val="bg1"/>
                        </a:solidFill>
                      </a:endParaRPr>
                    </a:p>
                  </a:txBody>
                  <a:tcPr anchor="ctr">
                    <a:solidFill>
                      <a:schemeClr val="accent1"/>
                    </a:solidFill>
                  </a:tcPr>
                </a:tc>
              </a:tr>
              <a:tr h="857250">
                <a:tc>
                  <a:txBody>
                    <a:bodyPr/>
                    <a:lstStyle/>
                    <a:p>
                      <a:pPr algn="ctr"/>
                      <a:r>
                        <a:rPr lang="en-US" altLang="zh-TW" b="0" dirty="0" smtClean="0">
                          <a:solidFill>
                            <a:schemeClr val="bg1">
                              <a:lumMod val="75000"/>
                            </a:schemeClr>
                          </a:solidFill>
                        </a:rPr>
                        <a:t>Caches</a:t>
                      </a:r>
                      <a:endParaRPr lang="zh-TW" altLang="en-US" b="0"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98823027"/>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Caches (1/2)</a:t>
            </a:r>
          </a:p>
        </p:txBody>
      </p:sp>
      <p:sp>
        <p:nvSpPr>
          <p:cNvPr id="8" name="內容版面配置區 7"/>
          <p:cNvSpPr>
            <a:spLocks noGrp="1"/>
          </p:cNvSpPr>
          <p:nvPr>
            <p:ph idx="1"/>
          </p:nvPr>
        </p:nvSpPr>
        <p:spPr>
          <a:xfrm>
            <a:off x="2033752" y="1825625"/>
            <a:ext cx="8532649" cy="4351338"/>
          </a:xfrm>
        </p:spPr>
        <p:txBody>
          <a:bodyPr/>
          <a:lstStyle/>
          <a:p>
            <a:r>
              <a:rPr lang="en-US" altLang="zh-TW" dirty="0" smtClean="0"/>
              <a:t>A Cache is similar to </a:t>
            </a:r>
            <a:r>
              <a:rPr lang="en-US" altLang="zh-TW" dirty="0" err="1" smtClean="0"/>
              <a:t>ConcurrentMap</a:t>
            </a:r>
            <a:r>
              <a:rPr lang="en-US" altLang="zh-TW" dirty="0" smtClean="0"/>
              <a:t>.</a:t>
            </a:r>
          </a:p>
          <a:p>
            <a:r>
              <a:rPr lang="en-US" altLang="zh-TW" dirty="0" err="1" smtClean="0"/>
              <a:t>ConcurrentMap</a:t>
            </a:r>
            <a:r>
              <a:rPr lang="en-US" altLang="zh-TW" dirty="0" smtClean="0"/>
              <a:t>: all elements that are added to it until removed.</a:t>
            </a:r>
          </a:p>
          <a:p>
            <a:r>
              <a:rPr lang="en-US" altLang="zh-TW" dirty="0" smtClean="0"/>
              <a:t>Cache: generally configured to evict entries automatically</a:t>
            </a:r>
          </a:p>
          <a:p>
            <a:endParaRPr kumimoji="1" lang="zh-TW" altLang="en-US" dirty="0"/>
          </a:p>
        </p:txBody>
      </p:sp>
      <p:pic>
        <p:nvPicPr>
          <p:cNvPr id="9" name="圖片 8"/>
          <p:cNvPicPr>
            <a:picLocks noChangeAspect="1"/>
          </p:cNvPicPr>
          <p:nvPr/>
        </p:nvPicPr>
        <p:blipFill>
          <a:blip r:embed="rId3"/>
          <a:stretch>
            <a:fillRect/>
          </a:stretch>
        </p:blipFill>
        <p:spPr>
          <a:xfrm>
            <a:off x="2923885" y="4188090"/>
            <a:ext cx="6752381" cy="2123810"/>
          </a:xfrm>
          <a:prstGeom prst="rect">
            <a:avLst/>
          </a:prstGeom>
          <a:effectLst>
            <a:glow rad="127000">
              <a:schemeClr val="accent1">
                <a:alpha val="12000"/>
              </a:schemeClr>
            </a:glow>
          </a:effectLst>
        </p:spPr>
      </p:pic>
    </p:spTree>
    <p:extLst>
      <p:ext uri="{BB962C8B-B14F-4D97-AF65-F5344CB8AC3E}">
        <p14:creationId xmlns:p14="http://schemas.microsoft.com/office/powerpoint/2010/main" val="2124248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33990336"/>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solidFill>
                      <a:srgbClr val="EFF7E9"/>
                    </a:solidFill>
                  </a:tcPr>
                </a:tc>
              </a:tr>
              <a:tr h="857250">
                <a:tc>
                  <a:txBody>
                    <a:bodyPr/>
                    <a:lstStyle/>
                    <a:p>
                      <a:pPr algn="ctr"/>
                      <a:r>
                        <a:rPr lang="en-US" altLang="zh-TW" b="1" dirty="0" smtClean="0">
                          <a:solidFill>
                            <a:schemeClr val="bg1"/>
                          </a:solidFill>
                        </a:rPr>
                        <a:t>Caches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22655679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Caches (2/2)</a:t>
            </a:r>
          </a:p>
        </p:txBody>
      </p:sp>
      <p:sp>
        <p:nvSpPr>
          <p:cNvPr id="8" name="內容版面配置區 7"/>
          <p:cNvSpPr>
            <a:spLocks noGrp="1"/>
          </p:cNvSpPr>
          <p:nvPr>
            <p:ph idx="1"/>
          </p:nvPr>
        </p:nvSpPr>
        <p:spPr>
          <a:xfrm>
            <a:off x="1939159" y="1825625"/>
            <a:ext cx="8627242" cy="4351338"/>
          </a:xfrm>
        </p:spPr>
        <p:txBody>
          <a:bodyPr/>
          <a:lstStyle/>
          <a:p>
            <a:r>
              <a:rPr lang="en-US" altLang="zh-TW" dirty="0" smtClean="0"/>
              <a:t>Applicability</a:t>
            </a:r>
          </a:p>
          <a:p>
            <a:r>
              <a:rPr lang="en-US" altLang="zh-TW" dirty="0" smtClean="0"/>
              <a:t>Population (</a:t>
            </a:r>
            <a:r>
              <a:rPr lang="en-US" altLang="zh-TW" dirty="0" err="1" smtClean="0"/>
              <a:t>CacheLoader</a:t>
            </a:r>
            <a:r>
              <a:rPr lang="en-US" altLang="zh-TW" dirty="0" smtClean="0"/>
              <a:t>, Callable,)</a:t>
            </a:r>
          </a:p>
          <a:p>
            <a:r>
              <a:rPr lang="en-US" altLang="zh-TW" dirty="0" smtClean="0"/>
              <a:t>Eviction(Size-based, Timed-based, Reference-based)</a:t>
            </a:r>
          </a:p>
          <a:p>
            <a:r>
              <a:rPr lang="en-US" altLang="zh-TW" dirty="0" smtClean="0"/>
              <a:t>Feature(Statistics, </a:t>
            </a:r>
            <a:r>
              <a:rPr lang="en-US" altLang="zh-TW" dirty="0" err="1" smtClean="0"/>
              <a:t>asMap</a:t>
            </a:r>
            <a:r>
              <a:rPr lang="en-US" altLang="zh-TW" dirty="0" smtClean="0"/>
              <a:t>)</a:t>
            </a:r>
          </a:p>
          <a:p>
            <a:r>
              <a:rPr lang="en-US" altLang="zh-TW" dirty="0" smtClean="0"/>
              <a:t>Interruption</a:t>
            </a:r>
            <a:endParaRPr lang="zh-TW" altLang="en-US" dirty="0"/>
          </a:p>
        </p:txBody>
      </p:sp>
    </p:spTree>
    <p:extLst>
      <p:ext uri="{BB962C8B-B14F-4D97-AF65-F5344CB8AC3E}">
        <p14:creationId xmlns:p14="http://schemas.microsoft.com/office/powerpoint/2010/main" val="910828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97969748"/>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Concurrency</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20629990"/>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Concurrency</a:t>
            </a:r>
          </a:p>
        </p:txBody>
      </p:sp>
      <p:sp>
        <p:nvSpPr>
          <p:cNvPr id="8" name="內容版面配置區 7"/>
          <p:cNvSpPr>
            <a:spLocks noGrp="1"/>
          </p:cNvSpPr>
          <p:nvPr>
            <p:ph idx="1"/>
          </p:nvPr>
        </p:nvSpPr>
        <p:spPr>
          <a:xfrm>
            <a:off x="1939159" y="1825625"/>
            <a:ext cx="8627242" cy="4351338"/>
          </a:xfrm>
        </p:spPr>
        <p:txBody>
          <a:bodyPr/>
          <a:lstStyle/>
          <a:p>
            <a:r>
              <a:rPr kumimoji="1" lang="en-US" altLang="zh-TW" dirty="0" err="1" smtClean="0"/>
              <a:t>ListenableFuture</a:t>
            </a:r>
            <a:endParaRPr kumimoji="1" lang="en-US" altLang="zh-TW" dirty="0" smtClean="0"/>
          </a:p>
          <a:p>
            <a:r>
              <a:rPr kumimoji="1" lang="en-US" altLang="zh-TW" dirty="0" smtClean="0"/>
              <a:t>Service</a:t>
            </a:r>
            <a:endParaRPr kumimoji="1" lang="zh-TW" altLang="en-US" dirty="0" smtClean="0"/>
          </a:p>
        </p:txBody>
      </p:sp>
    </p:spTree>
    <p:extLst>
      <p:ext uri="{BB962C8B-B14F-4D97-AF65-F5344CB8AC3E}">
        <p14:creationId xmlns:p14="http://schemas.microsoft.com/office/powerpoint/2010/main" val="558199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11068027"/>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Concurrency</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3600982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Concurrency (1/2)</a:t>
            </a:r>
            <a:br>
              <a:rPr kumimoji="1" lang="en-US" altLang="zh-TW" dirty="0" smtClean="0"/>
            </a:br>
            <a:r>
              <a:rPr kumimoji="1" lang="en-US" altLang="zh-TW" dirty="0" smtClean="0"/>
              <a:t>----</a:t>
            </a:r>
            <a:r>
              <a:rPr kumimoji="1" lang="en-US" altLang="zh-TW" dirty="0" err="1" smtClean="0"/>
              <a:t>ListenableFuture</a:t>
            </a:r>
            <a:endParaRPr kumimoji="1" lang="en-US" altLang="zh-TW" dirty="0" smtClean="0"/>
          </a:p>
        </p:txBody>
      </p:sp>
      <p:sp>
        <p:nvSpPr>
          <p:cNvPr id="8" name="內容版面配置區 7"/>
          <p:cNvSpPr>
            <a:spLocks noGrp="1"/>
          </p:cNvSpPr>
          <p:nvPr>
            <p:ph idx="1"/>
          </p:nvPr>
        </p:nvSpPr>
        <p:spPr>
          <a:xfrm>
            <a:off x="1939159" y="1825625"/>
            <a:ext cx="8308427" cy="4351338"/>
          </a:xfrm>
        </p:spPr>
        <p:txBody>
          <a:bodyPr>
            <a:normAutofit/>
          </a:bodyPr>
          <a:lstStyle/>
          <a:p>
            <a:pPr algn="just"/>
            <a:r>
              <a:rPr lang="en-US" altLang="zh-TW" dirty="0" smtClean="0"/>
              <a:t>Concurrency is a </a:t>
            </a:r>
            <a:r>
              <a:rPr lang="en-US" altLang="zh-TW" b="1" dirty="0" smtClean="0"/>
              <a:t>hard</a:t>
            </a:r>
            <a:r>
              <a:rPr lang="en-US" altLang="zh-TW" dirty="0" smtClean="0"/>
              <a:t> problem, but it is significantly simplified by working with powerful and simple abstractions. To simplify matters, Guava extends the Future interface of the JDK with </a:t>
            </a:r>
            <a:r>
              <a:rPr lang="en-US" altLang="zh-TW" b="1" dirty="0" err="1" smtClean="0"/>
              <a:t>ListenableFuture</a:t>
            </a:r>
            <a:r>
              <a:rPr lang="en-US" altLang="zh-TW" dirty="0" smtClean="0"/>
              <a:t>.</a:t>
            </a:r>
          </a:p>
          <a:p>
            <a:pPr algn="just"/>
            <a:r>
              <a:rPr lang="en-US" altLang="zh-TW" dirty="0" smtClean="0"/>
              <a:t>A </a:t>
            </a:r>
            <a:r>
              <a:rPr lang="en-US" altLang="zh-TW" dirty="0" smtClean="0">
                <a:hlinkClick r:id="rId2"/>
              </a:rPr>
              <a:t> </a:t>
            </a:r>
            <a:r>
              <a:rPr lang="en-US" altLang="zh-TW" b="1" dirty="0" err="1" smtClean="0"/>
              <a:t>ListenableFuture</a:t>
            </a:r>
            <a:r>
              <a:rPr lang="en-US" altLang="zh-TW" b="1" dirty="0" smtClean="0"/>
              <a:t> </a:t>
            </a:r>
            <a:r>
              <a:rPr lang="en-US" altLang="zh-TW" dirty="0" smtClean="0"/>
              <a:t> allows you to register </a:t>
            </a:r>
            <a:r>
              <a:rPr lang="en-US" altLang="zh-TW" b="1" dirty="0" smtClean="0"/>
              <a:t>callbacks</a:t>
            </a:r>
            <a:r>
              <a:rPr lang="en-US" altLang="zh-TW" dirty="0" smtClean="0"/>
              <a:t> to be executed once the computation is complete, or if the computation is already complete, immediately. This simple addition makes it possible to efficiently support many operations that the basic Future interface cannot support.</a:t>
            </a:r>
            <a:endParaRPr kumimoji="1" lang="zh-TW" altLang="en-US" dirty="0"/>
          </a:p>
        </p:txBody>
      </p:sp>
    </p:spTree>
    <p:extLst>
      <p:ext uri="{BB962C8B-B14F-4D97-AF65-F5344CB8AC3E}">
        <p14:creationId xmlns:p14="http://schemas.microsoft.com/office/powerpoint/2010/main" val="1618500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41043047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Concurrency</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737741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Concurrency (2/2)</a:t>
            </a:r>
            <a:br>
              <a:rPr kumimoji="1" lang="en-US" altLang="zh-TW" dirty="0" smtClean="0"/>
            </a:br>
            <a:r>
              <a:rPr kumimoji="1" lang="en-US" altLang="zh-TW" dirty="0" smtClean="0"/>
              <a:t>----Service</a:t>
            </a:r>
          </a:p>
        </p:txBody>
      </p:sp>
      <p:sp>
        <p:nvSpPr>
          <p:cNvPr id="8" name="內容版面配置區 7"/>
          <p:cNvSpPr>
            <a:spLocks noGrp="1"/>
          </p:cNvSpPr>
          <p:nvPr>
            <p:ph idx="1"/>
          </p:nvPr>
        </p:nvSpPr>
        <p:spPr>
          <a:xfrm>
            <a:off x="1939159" y="1825625"/>
            <a:ext cx="8308427" cy="4351338"/>
          </a:xfrm>
        </p:spPr>
        <p:txBody>
          <a:bodyPr>
            <a:normAutofit/>
          </a:bodyPr>
          <a:lstStyle/>
          <a:p>
            <a:pPr algn="just"/>
            <a:r>
              <a:rPr lang="en-US" altLang="zh-TW" dirty="0" smtClean="0"/>
              <a:t>The Guava </a:t>
            </a:r>
            <a:r>
              <a:rPr lang="en-US" altLang="zh-TW" b="1" dirty="0" smtClean="0"/>
              <a:t>Service</a:t>
            </a:r>
            <a:r>
              <a:rPr lang="en-US" altLang="zh-TW" dirty="0" smtClean="0"/>
              <a:t> interface represents an object with an operational state, with methods to start and stop.</a:t>
            </a:r>
          </a:p>
          <a:p>
            <a:pPr algn="just"/>
            <a:r>
              <a:rPr kumimoji="1" lang="en-US" altLang="zh-TW" dirty="0" smtClean="0"/>
              <a:t>Thread</a:t>
            </a:r>
            <a:r>
              <a:rPr kumimoji="1" lang="zh-TW" altLang="en-US" dirty="0" smtClean="0"/>
              <a:t> </a:t>
            </a:r>
            <a:r>
              <a:rPr kumimoji="1" lang="en-US" altLang="zh-TW" dirty="0" smtClean="0"/>
              <a:t>5</a:t>
            </a:r>
            <a:r>
              <a:rPr kumimoji="1" lang="zh-TW" altLang="en-US" dirty="0" smtClean="0"/>
              <a:t> </a:t>
            </a:r>
            <a:r>
              <a:rPr kumimoji="1" lang="en-US" altLang="zh-TW" dirty="0" smtClean="0"/>
              <a:t>state:</a:t>
            </a:r>
          </a:p>
          <a:p>
            <a:pPr lvl="1" algn="just"/>
            <a:r>
              <a:rPr lang="en-US" altLang="zh-TW" dirty="0" err="1" smtClean="0"/>
              <a:t>Service.State.NEW</a:t>
            </a:r>
            <a:endParaRPr lang="en-US" altLang="zh-TW" dirty="0" smtClean="0"/>
          </a:p>
          <a:p>
            <a:pPr lvl="1" algn="just"/>
            <a:r>
              <a:rPr lang="en-US" altLang="zh-TW" dirty="0" err="1" smtClean="0"/>
              <a:t>Service.State.STARTING</a:t>
            </a:r>
            <a:r>
              <a:rPr lang="en-US" altLang="zh-TW" dirty="0" smtClean="0"/>
              <a:t> </a:t>
            </a:r>
          </a:p>
          <a:p>
            <a:pPr lvl="1" algn="just"/>
            <a:r>
              <a:rPr lang="en-US" altLang="zh-TW" dirty="0" err="1" smtClean="0"/>
              <a:t>Service.State.RUNNING</a:t>
            </a:r>
            <a:r>
              <a:rPr lang="en-US" altLang="zh-TW" dirty="0" smtClean="0"/>
              <a:t> </a:t>
            </a:r>
          </a:p>
          <a:p>
            <a:pPr lvl="1" algn="just"/>
            <a:r>
              <a:rPr lang="en-US" altLang="zh-TW" dirty="0" err="1" smtClean="0"/>
              <a:t>Service.State.STOPPING</a:t>
            </a:r>
            <a:r>
              <a:rPr lang="en-US" altLang="zh-TW" dirty="0" smtClean="0"/>
              <a:t> </a:t>
            </a:r>
          </a:p>
          <a:p>
            <a:pPr lvl="1" algn="just"/>
            <a:r>
              <a:rPr lang="en-US" altLang="zh-TW" smtClean="0"/>
              <a:t>Service.State.TERMINATED</a:t>
            </a:r>
            <a:endParaRPr lang="en-US" altLang="zh-TW" dirty="0"/>
          </a:p>
        </p:txBody>
      </p:sp>
    </p:spTree>
    <p:extLst>
      <p:ext uri="{BB962C8B-B14F-4D97-AF65-F5344CB8AC3E}">
        <p14:creationId xmlns:p14="http://schemas.microsoft.com/office/powerpoint/2010/main" val="174812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58164597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Strings</a:t>
                      </a:r>
                      <a:endParaRPr lang="zh-TW" altLang="en-US" b="1" dirty="0">
                        <a:solidFill>
                          <a:schemeClr val="bg1"/>
                        </a:solidFill>
                      </a:endParaRPr>
                    </a:p>
                  </a:txBody>
                  <a:tcPr anchor="ctr">
                    <a:solidFill>
                      <a:schemeClr val="accent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924268669"/>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Strings</a:t>
            </a:r>
          </a:p>
        </p:txBody>
      </p:sp>
      <p:sp>
        <p:nvSpPr>
          <p:cNvPr id="8" name="內容版面配置區 7"/>
          <p:cNvSpPr>
            <a:spLocks noGrp="1"/>
          </p:cNvSpPr>
          <p:nvPr>
            <p:ph idx="1"/>
          </p:nvPr>
        </p:nvSpPr>
        <p:spPr>
          <a:xfrm>
            <a:off x="1923393" y="1825625"/>
            <a:ext cx="8371490" cy="4351338"/>
          </a:xfrm>
        </p:spPr>
        <p:txBody>
          <a:bodyPr/>
          <a:lstStyle/>
          <a:p>
            <a:r>
              <a:rPr lang="en-US" altLang="zh-TW" dirty="0" smtClean="0"/>
              <a:t>Jointer</a:t>
            </a:r>
          </a:p>
          <a:p>
            <a:r>
              <a:rPr lang="en-US" altLang="zh-TW" dirty="0" smtClean="0"/>
              <a:t>Splitter</a:t>
            </a:r>
          </a:p>
          <a:p>
            <a:r>
              <a:rPr lang="en-US" altLang="zh-TW" dirty="0" err="1" smtClean="0"/>
              <a:t>CharMatcher</a:t>
            </a:r>
            <a:endParaRPr lang="en-US" altLang="zh-TW" dirty="0" smtClean="0"/>
          </a:p>
          <a:p>
            <a:r>
              <a:rPr lang="en-US" altLang="zh-TW" dirty="0" err="1" smtClean="0"/>
              <a:t>CaseFormat</a:t>
            </a:r>
            <a:endParaRPr lang="zh-TW" altLang="en-US" dirty="0" smtClean="0"/>
          </a:p>
          <a:p>
            <a:endParaRPr kumimoji="1" lang="zh-TW" altLang="en-US" dirty="0"/>
          </a:p>
        </p:txBody>
      </p:sp>
    </p:spTree>
    <p:extLst>
      <p:ext uri="{BB962C8B-B14F-4D97-AF65-F5344CB8AC3E}">
        <p14:creationId xmlns:p14="http://schemas.microsoft.com/office/powerpoint/2010/main" val="1159818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97718715"/>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Strings</a:t>
                      </a:r>
                      <a:endParaRPr lang="zh-TW" altLang="en-US" b="1" dirty="0">
                        <a:solidFill>
                          <a:schemeClr val="bg1"/>
                        </a:solidFill>
                      </a:endParaRPr>
                    </a:p>
                  </a:txBody>
                  <a:tcPr anchor="ctr">
                    <a:solidFill>
                      <a:schemeClr val="accent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5195422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Strings (</a:t>
            </a:r>
            <a:r>
              <a:rPr kumimoji="1" lang="en-US" altLang="zh-TW" smtClean="0"/>
              <a:t>1/4)</a:t>
            </a:r>
            <a:br>
              <a:rPr kumimoji="1" lang="en-US" altLang="zh-TW" smtClean="0"/>
            </a:br>
            <a:r>
              <a:rPr kumimoji="1" lang="en-US" altLang="zh-TW" smtClean="0"/>
              <a:t>----</a:t>
            </a:r>
            <a:r>
              <a:rPr lang="en-US" altLang="zh-TW" dirty="0" smtClean="0"/>
              <a:t>Jointer</a:t>
            </a:r>
            <a:endParaRPr kumimoji="1" lang="en-US" altLang="zh-TW" dirty="0" smtClean="0"/>
          </a:p>
        </p:txBody>
      </p:sp>
      <p:sp>
        <p:nvSpPr>
          <p:cNvPr id="8" name="內容版面配置區 7"/>
          <p:cNvSpPr>
            <a:spLocks noGrp="1"/>
          </p:cNvSpPr>
          <p:nvPr>
            <p:ph idx="1"/>
          </p:nvPr>
        </p:nvSpPr>
        <p:spPr>
          <a:xfrm>
            <a:off x="1923393" y="1825625"/>
            <a:ext cx="8371490" cy="4351338"/>
          </a:xfrm>
        </p:spPr>
        <p:txBody>
          <a:bodyPr/>
          <a:lstStyle/>
          <a:p>
            <a:r>
              <a:rPr lang="en-US" altLang="zh-TW" dirty="0" smtClean="0"/>
              <a:t>Use splitter character to link several Strings</a:t>
            </a:r>
          </a:p>
          <a:p>
            <a:endParaRPr lang="en-US" altLang="zh-TW" dirty="0" smtClean="0"/>
          </a:p>
          <a:p>
            <a:endParaRPr lang="en-US" altLang="zh-TW" dirty="0" smtClean="0"/>
          </a:p>
          <a:p>
            <a:endParaRPr lang="en-US" altLang="zh-TW" dirty="0" smtClean="0"/>
          </a:p>
          <a:p>
            <a:r>
              <a:rPr lang="en-US" altLang="zh-TW" dirty="0" smtClean="0"/>
              <a:t>If joint member is not a String, it will link it with the </a:t>
            </a:r>
            <a:r>
              <a:rPr lang="en-US" altLang="zh-TW" dirty="0" err="1" smtClean="0"/>
              <a:t>toString</a:t>
            </a:r>
            <a:r>
              <a:rPr lang="en-US" altLang="zh-TW" dirty="0" smtClean="0"/>
              <a:t>() value</a:t>
            </a:r>
            <a:endParaRPr lang="zh-TW" altLang="en-US" dirty="0"/>
          </a:p>
        </p:txBody>
      </p:sp>
      <p:sp>
        <p:nvSpPr>
          <p:cNvPr id="9" name="文字方塊 8">
            <a:extLst>
              <a:ext uri="{FF2B5EF4-FFF2-40B4-BE49-F238E27FC236}">
                <a16:creationId xmlns="" xmlns:a16="http://schemas.microsoft.com/office/drawing/2014/main" id="{EA2F5172-28E5-49D6-9663-00EA439B4207}"/>
              </a:ext>
            </a:extLst>
          </p:cNvPr>
          <p:cNvSpPr txBox="1"/>
          <p:nvPr/>
        </p:nvSpPr>
        <p:spPr>
          <a:xfrm>
            <a:off x="2650922" y="2726422"/>
            <a:ext cx="5025158" cy="646331"/>
          </a:xfrm>
          <a:prstGeom prst="rect">
            <a:avLst/>
          </a:prstGeom>
          <a:noFill/>
        </p:spPr>
        <p:txBody>
          <a:bodyPr wrap="none" rtlCol="0">
            <a:spAutoFit/>
          </a:bodyPr>
          <a:lstStyle/>
          <a:p>
            <a:r>
              <a:rPr lang="en-US" altLang="zh-TW" b="1" dirty="0">
                <a:solidFill>
                  <a:srgbClr val="0070C0"/>
                </a:solidFill>
              </a:rPr>
              <a:t>Joiner</a:t>
            </a:r>
            <a:r>
              <a:rPr lang="en-US" altLang="zh-TW" dirty="0"/>
              <a:t> </a:t>
            </a:r>
            <a:r>
              <a:rPr lang="en-US" altLang="zh-TW" dirty="0" err="1"/>
              <a:t>joiner</a:t>
            </a:r>
            <a:r>
              <a:rPr lang="en-US" altLang="zh-TW" dirty="0"/>
              <a:t> = </a:t>
            </a:r>
            <a:r>
              <a:rPr lang="en-US" altLang="zh-TW" dirty="0" err="1"/>
              <a:t>Joiner.on</a:t>
            </a:r>
            <a:r>
              <a:rPr lang="en-US" altLang="zh-TW" dirty="0"/>
              <a:t>("; ").</a:t>
            </a:r>
            <a:r>
              <a:rPr lang="en-US" altLang="zh-TW" dirty="0" err="1"/>
              <a:t>skipNulls</a:t>
            </a:r>
            <a:r>
              <a:rPr lang="en-US" altLang="zh-TW" dirty="0"/>
              <a:t>(); </a:t>
            </a:r>
          </a:p>
          <a:p>
            <a:r>
              <a:rPr lang="en-US" altLang="zh-TW" b="1" dirty="0">
                <a:solidFill>
                  <a:srgbClr val="0070C0"/>
                </a:solidFill>
              </a:rPr>
              <a:t>return</a:t>
            </a:r>
            <a:r>
              <a:rPr lang="en-US" altLang="zh-TW" dirty="0"/>
              <a:t> </a:t>
            </a:r>
            <a:r>
              <a:rPr lang="en-US" altLang="zh-TW" dirty="0" err="1"/>
              <a:t>joiner.join</a:t>
            </a:r>
            <a:r>
              <a:rPr lang="en-US" altLang="zh-TW" dirty="0"/>
              <a:t>("Harry", null, "Ron", "Hermione");</a:t>
            </a:r>
            <a:endParaRPr lang="zh-TW" altLang="en-US" dirty="0"/>
          </a:p>
        </p:txBody>
      </p:sp>
      <p:sp>
        <p:nvSpPr>
          <p:cNvPr id="10" name="文字方塊 9">
            <a:extLst>
              <a:ext uri="{FF2B5EF4-FFF2-40B4-BE49-F238E27FC236}">
                <a16:creationId xmlns="" xmlns:a16="http://schemas.microsoft.com/office/drawing/2014/main" id="{FC15F9CE-0A9D-4A9C-BFA6-E8DD00C96074}"/>
              </a:ext>
            </a:extLst>
          </p:cNvPr>
          <p:cNvSpPr txBox="1"/>
          <p:nvPr/>
        </p:nvSpPr>
        <p:spPr>
          <a:xfrm>
            <a:off x="2650922" y="5100169"/>
            <a:ext cx="5677067" cy="369332"/>
          </a:xfrm>
          <a:prstGeom prst="rect">
            <a:avLst/>
          </a:prstGeom>
          <a:noFill/>
        </p:spPr>
        <p:txBody>
          <a:bodyPr wrap="none" rtlCol="0">
            <a:spAutoFit/>
          </a:bodyPr>
          <a:lstStyle/>
          <a:p>
            <a:r>
              <a:rPr lang="en-US" altLang="zh-TW" dirty="0" err="1"/>
              <a:t>Joiner.on</a:t>
            </a:r>
            <a:r>
              <a:rPr lang="en-US" altLang="zh-TW" dirty="0"/>
              <a:t>(",").join( </a:t>
            </a:r>
            <a:r>
              <a:rPr lang="en-US" altLang="zh-TW" dirty="0" err="1"/>
              <a:t>Arrays.asList</a:t>
            </a:r>
            <a:r>
              <a:rPr lang="en-US" altLang="zh-TW" dirty="0"/>
              <a:t>(1, 5, 7) ); </a:t>
            </a:r>
            <a:r>
              <a:rPr lang="en-US" altLang="zh-TW" dirty="0">
                <a:solidFill>
                  <a:srgbClr val="00B050"/>
                </a:solidFill>
              </a:rPr>
              <a:t>// returns "1,5,7"</a:t>
            </a:r>
            <a:endParaRPr lang="zh-TW" altLang="en-US" dirty="0">
              <a:solidFill>
                <a:srgbClr val="00B050"/>
              </a:solidFill>
            </a:endParaRPr>
          </a:p>
        </p:txBody>
      </p:sp>
    </p:spTree>
    <p:extLst>
      <p:ext uri="{BB962C8B-B14F-4D97-AF65-F5344CB8AC3E}">
        <p14:creationId xmlns:p14="http://schemas.microsoft.com/office/powerpoint/2010/main" val="6576629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35569019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Strings</a:t>
                      </a:r>
                      <a:endParaRPr lang="zh-TW" altLang="en-US" b="1" dirty="0">
                        <a:solidFill>
                          <a:schemeClr val="bg1"/>
                        </a:solidFill>
                      </a:endParaRPr>
                    </a:p>
                  </a:txBody>
                  <a:tcPr anchor="ctr">
                    <a:solidFill>
                      <a:schemeClr val="accent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778357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Strings (2/4)</a:t>
            </a:r>
            <a:br>
              <a:rPr kumimoji="1" lang="en-US" altLang="zh-TW" dirty="0" smtClean="0"/>
            </a:br>
            <a:r>
              <a:rPr kumimoji="1" lang="en-US" altLang="zh-TW" dirty="0" smtClean="0"/>
              <a:t>----</a:t>
            </a:r>
            <a:r>
              <a:rPr lang="en-US" altLang="zh-TW" dirty="0" smtClean="0"/>
              <a:t>Splitter</a:t>
            </a:r>
            <a:endParaRPr kumimoji="1" lang="en-US" altLang="zh-TW" dirty="0" smtClean="0"/>
          </a:p>
        </p:txBody>
      </p:sp>
      <p:sp>
        <p:nvSpPr>
          <p:cNvPr id="8" name="內容版面配置區 7"/>
          <p:cNvSpPr>
            <a:spLocks noGrp="1"/>
          </p:cNvSpPr>
          <p:nvPr>
            <p:ph idx="1"/>
          </p:nvPr>
        </p:nvSpPr>
        <p:spPr>
          <a:xfrm>
            <a:off x="1923393" y="1825625"/>
            <a:ext cx="8371490" cy="4351338"/>
          </a:xfrm>
        </p:spPr>
        <p:txBody>
          <a:bodyPr/>
          <a:lstStyle/>
          <a:p>
            <a:r>
              <a:rPr lang="en-US" altLang="zh-TW" dirty="0" err="1" smtClean="0"/>
              <a:t>Splitter.on</a:t>
            </a:r>
            <a:r>
              <a:rPr lang="en-US" altLang="zh-TW" dirty="0" smtClean="0"/>
              <a:t>()</a:t>
            </a:r>
          </a:p>
          <a:p>
            <a:pPr lvl="1"/>
            <a:r>
              <a:rPr lang="en-US" altLang="zh-TW" dirty="0" smtClean="0"/>
              <a:t>Use input char, String or Pattern as split rule</a:t>
            </a:r>
          </a:p>
          <a:p>
            <a:r>
              <a:rPr lang="en-US" altLang="zh-TW" dirty="0" err="1" smtClean="0"/>
              <a:t>omitEmptyStrings</a:t>
            </a:r>
            <a:r>
              <a:rPr lang="en-US" altLang="zh-TW" dirty="0" smtClean="0"/>
              <a:t>()</a:t>
            </a:r>
          </a:p>
          <a:p>
            <a:pPr lvl="1"/>
            <a:r>
              <a:rPr lang="en-US" altLang="zh-TW" dirty="0" smtClean="0"/>
              <a:t>Ignore empty String in result</a:t>
            </a:r>
          </a:p>
          <a:p>
            <a:r>
              <a:rPr lang="en-US" altLang="zh-TW" dirty="0" err="1" smtClean="0"/>
              <a:t>trimResults</a:t>
            </a:r>
            <a:r>
              <a:rPr lang="en-US" altLang="zh-TW" dirty="0" smtClean="0"/>
              <a:t>()</a:t>
            </a:r>
          </a:p>
          <a:p>
            <a:pPr lvl="1"/>
            <a:r>
              <a:rPr lang="en-US" altLang="zh-TW" dirty="0" smtClean="0"/>
              <a:t>Remove blank before and after the result string</a:t>
            </a:r>
          </a:p>
          <a:p>
            <a:endParaRPr lang="en-US" altLang="zh-TW" dirty="0" smtClean="0"/>
          </a:p>
          <a:p>
            <a:endParaRPr lang="en-US" altLang="zh-TW" dirty="0" smtClean="0"/>
          </a:p>
          <a:p>
            <a:endParaRPr lang="zh-TW" altLang="en-US" dirty="0"/>
          </a:p>
        </p:txBody>
      </p:sp>
      <p:sp>
        <p:nvSpPr>
          <p:cNvPr id="11" name="文字方塊 10">
            <a:extLst>
              <a:ext uri="{FF2B5EF4-FFF2-40B4-BE49-F238E27FC236}">
                <a16:creationId xmlns="" xmlns:a16="http://schemas.microsoft.com/office/drawing/2014/main" id="{13D46C80-00C4-4898-9F85-87C1B1605F4E}"/>
              </a:ext>
            </a:extLst>
          </p:cNvPr>
          <p:cNvSpPr txBox="1"/>
          <p:nvPr/>
        </p:nvSpPr>
        <p:spPr>
          <a:xfrm>
            <a:off x="4695129" y="4771682"/>
            <a:ext cx="2828018" cy="1200329"/>
          </a:xfrm>
          <a:prstGeom prst="rect">
            <a:avLst/>
          </a:prstGeom>
          <a:noFill/>
        </p:spPr>
        <p:txBody>
          <a:bodyPr wrap="none" rtlCol="0">
            <a:spAutoFit/>
          </a:bodyPr>
          <a:lstStyle/>
          <a:p>
            <a:r>
              <a:rPr lang="en-US" altLang="zh-TW" dirty="0" err="1"/>
              <a:t>Splitter.on</a:t>
            </a:r>
            <a:r>
              <a:rPr lang="en-US" altLang="zh-TW" dirty="0"/>
              <a:t>(',’)</a:t>
            </a:r>
          </a:p>
          <a:p>
            <a:r>
              <a:rPr lang="en-US" altLang="zh-TW" dirty="0"/>
              <a:t>            .</a:t>
            </a:r>
            <a:r>
              <a:rPr lang="en-US" altLang="zh-TW" dirty="0" err="1"/>
              <a:t>trimResults</a:t>
            </a:r>
            <a:r>
              <a:rPr lang="en-US" altLang="zh-TW" dirty="0"/>
              <a:t>() </a:t>
            </a:r>
          </a:p>
          <a:p>
            <a:r>
              <a:rPr lang="en-US" altLang="zh-TW" dirty="0"/>
              <a:t>            .</a:t>
            </a:r>
            <a:r>
              <a:rPr lang="en-US" altLang="zh-TW" dirty="0" err="1"/>
              <a:t>omitEmptyStrings</a:t>
            </a:r>
            <a:r>
              <a:rPr lang="en-US" altLang="zh-TW" dirty="0"/>
              <a:t>() </a:t>
            </a:r>
          </a:p>
          <a:p>
            <a:r>
              <a:rPr lang="en-US" altLang="zh-TW" dirty="0"/>
              <a:t>            .split("</a:t>
            </a:r>
            <a:r>
              <a:rPr lang="en-US" altLang="zh-TW" dirty="0" err="1"/>
              <a:t>foo,bar</a:t>
            </a:r>
            <a:r>
              <a:rPr lang="en-US" altLang="zh-TW" dirty="0"/>
              <a:t>,, </a:t>
            </a:r>
            <a:r>
              <a:rPr lang="en-US" altLang="zh-TW" dirty="0" err="1"/>
              <a:t>qux</a:t>
            </a:r>
            <a:r>
              <a:rPr lang="en-US" altLang="zh-TW" dirty="0"/>
              <a:t>");</a:t>
            </a:r>
            <a:endParaRPr lang="zh-TW" altLang="en-US" dirty="0">
              <a:solidFill>
                <a:srgbClr val="00B050"/>
              </a:solidFill>
            </a:endParaRPr>
          </a:p>
        </p:txBody>
      </p:sp>
    </p:spTree>
    <p:extLst>
      <p:ext uri="{BB962C8B-B14F-4D97-AF65-F5344CB8AC3E}">
        <p14:creationId xmlns:p14="http://schemas.microsoft.com/office/powerpoint/2010/main" val="1856983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TEAMMATES</a:t>
            </a:r>
            <a:endParaRPr kumimoji="1" lang="zh-TW" altLang="en-US" dirty="0"/>
          </a:p>
        </p:txBody>
      </p:sp>
      <p:sp>
        <p:nvSpPr>
          <p:cNvPr id="3" name="內容版面配置區 2"/>
          <p:cNvSpPr>
            <a:spLocks noGrp="1"/>
          </p:cNvSpPr>
          <p:nvPr>
            <p:ph idx="1"/>
          </p:nvPr>
        </p:nvSpPr>
        <p:spPr>
          <a:xfrm>
            <a:off x="2204356" y="1825625"/>
            <a:ext cx="9149443" cy="4351338"/>
          </a:xfrm>
        </p:spPr>
        <p:txBody>
          <a:bodyPr/>
          <a:lstStyle/>
          <a:p>
            <a:r>
              <a:rPr lang="en-US" altLang="zh-TW" dirty="0"/>
              <a:t>Education Management Information System</a:t>
            </a:r>
          </a:p>
          <a:p>
            <a:r>
              <a:rPr lang="en-US" altLang="zh-TW" dirty="0"/>
              <a:t>Java, JSP, JavaScript, CSS, HTML</a:t>
            </a:r>
          </a:p>
          <a:p>
            <a:endParaRPr lang="en-US" altLang="zh-TW" dirty="0"/>
          </a:p>
          <a:p>
            <a:r>
              <a:rPr lang="en-US" altLang="zh-TW" dirty="0"/>
              <a:t>Contributors : School of Computing, National University of Singapore (NUS)</a:t>
            </a:r>
          </a:p>
          <a:p>
            <a:r>
              <a:rPr lang="en-US" altLang="zh-TW" dirty="0"/>
              <a:t>Features : Student peer </a:t>
            </a:r>
            <a:r>
              <a:rPr lang="en-US" altLang="zh-TW" dirty="0" smtClean="0"/>
              <a:t>evaluations/feedback</a:t>
            </a:r>
            <a:endParaRPr lang="en-US" altLang="zh-TW" dirty="0"/>
          </a:p>
        </p:txBody>
      </p:sp>
      <p:graphicFrame>
        <p:nvGraphicFramePr>
          <p:cNvPr id="5" name="表格 4"/>
          <p:cNvGraphicFramePr>
            <a:graphicFrameLocks noGrp="1"/>
          </p:cNvGraphicFramePr>
          <p:nvPr>
            <p:extLst>
              <p:ext uri="{D42A27DB-BD31-4B8C-83A1-F6EECF244321}">
                <p14:modId xmlns:p14="http://schemas.microsoft.com/office/powerpoint/2010/main" val="260926047"/>
              </p:ext>
            </p:extLst>
          </p:nvPr>
        </p:nvGraphicFramePr>
        <p:xfrm>
          <a:off x="0" y="1567543"/>
          <a:ext cx="1796143" cy="4609419"/>
        </p:xfrm>
        <a:graphic>
          <a:graphicData uri="http://schemas.openxmlformats.org/drawingml/2006/table">
            <a:tbl>
              <a:tblPr firstRow="1" bandRow="1">
                <a:tableStyleId>{5C22544A-7EE6-4342-B048-85BDC9FD1C3A}</a:tableStyleId>
              </a:tblPr>
              <a:tblGrid>
                <a:gridCol w="1796143"/>
              </a:tblGrid>
              <a:tr h="1536473">
                <a:tc>
                  <a:txBody>
                    <a:bodyPr/>
                    <a:lstStyle/>
                    <a:p>
                      <a:pPr algn="ctr"/>
                      <a:r>
                        <a:rPr lang="en-US" altLang="zh-TW" sz="2000" dirty="0" smtClean="0"/>
                        <a:t>Introduction</a:t>
                      </a:r>
                      <a:endParaRPr lang="zh-TW" altLang="en-US" sz="2000" dirty="0"/>
                    </a:p>
                  </a:txBody>
                  <a:tcPr anchor="ctr"/>
                </a:tc>
              </a:tr>
              <a:tr h="1536473">
                <a:tc>
                  <a:txBody>
                    <a:bodyPr/>
                    <a:lstStyle/>
                    <a:p>
                      <a:pPr algn="ctr"/>
                      <a:r>
                        <a:rPr lang="en-US" altLang="zh-TW" sz="2000" baseline="0" dirty="0" smtClean="0">
                          <a:solidFill>
                            <a:schemeClr val="bg1">
                              <a:lumMod val="75000"/>
                            </a:schemeClr>
                          </a:solidFill>
                        </a:rPr>
                        <a:t>Users</a:t>
                      </a:r>
                      <a:endParaRPr lang="zh-TW" altLang="en-US" sz="2000" dirty="0">
                        <a:solidFill>
                          <a:schemeClr val="bg1">
                            <a:lumMod val="75000"/>
                          </a:schemeClr>
                        </a:solidFill>
                      </a:endParaRPr>
                    </a:p>
                  </a:txBody>
                  <a:tcPr anchor="ctr"/>
                </a:tc>
              </a:tr>
              <a:tr h="1536473">
                <a:tc>
                  <a:txBody>
                    <a:bodyPr/>
                    <a:lstStyle/>
                    <a:p>
                      <a:pPr algn="ctr"/>
                      <a:r>
                        <a:rPr lang="en-US" altLang="zh-TW" sz="2000" dirty="0" smtClean="0">
                          <a:solidFill>
                            <a:schemeClr val="bg1">
                              <a:lumMod val="75000"/>
                            </a:schemeClr>
                          </a:solidFill>
                        </a:rPr>
                        <a:t>Lines</a:t>
                      </a:r>
                      <a:r>
                        <a:rPr lang="en-US" altLang="zh-TW" sz="2000" baseline="0" dirty="0" smtClean="0">
                          <a:solidFill>
                            <a:schemeClr val="bg1">
                              <a:lumMod val="75000"/>
                            </a:schemeClr>
                          </a:solidFill>
                        </a:rPr>
                        <a:t> of codes</a:t>
                      </a:r>
                      <a:endParaRPr lang="zh-TW" altLang="en-US" sz="2000" dirty="0">
                        <a:solidFill>
                          <a:schemeClr val="bg1">
                            <a:lumMod val="75000"/>
                          </a:schemeClr>
                        </a:solidFill>
                      </a:endParaRPr>
                    </a:p>
                  </a:txBody>
                  <a:tcPr anchor="ctr"/>
                </a:tc>
              </a:tr>
            </a:tbl>
          </a:graphicData>
        </a:graphic>
      </p:graphicFrame>
      <p:pic>
        <p:nvPicPr>
          <p:cNvPr id="11" name="圖片 10"/>
          <p:cNvPicPr>
            <a:picLocks noChangeAspect="1"/>
          </p:cNvPicPr>
          <p:nvPr/>
        </p:nvPicPr>
        <p:blipFill>
          <a:blip r:embed="rId3"/>
          <a:stretch>
            <a:fillRect/>
          </a:stretch>
        </p:blipFill>
        <p:spPr>
          <a:xfrm>
            <a:off x="8753303" y="540489"/>
            <a:ext cx="3290065" cy="974834"/>
          </a:xfrm>
          <a:prstGeom prst="rect">
            <a:avLst/>
          </a:prstGeom>
        </p:spPr>
      </p:pic>
    </p:spTree>
    <p:extLst>
      <p:ext uri="{BB962C8B-B14F-4D97-AF65-F5344CB8AC3E}">
        <p14:creationId xmlns:p14="http://schemas.microsoft.com/office/powerpoint/2010/main" val="551671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129876923"/>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Strings</a:t>
                      </a:r>
                      <a:endParaRPr lang="zh-TW" altLang="en-US" b="1" dirty="0">
                        <a:solidFill>
                          <a:schemeClr val="bg1"/>
                        </a:solidFill>
                      </a:endParaRPr>
                    </a:p>
                  </a:txBody>
                  <a:tcPr anchor="ctr">
                    <a:solidFill>
                      <a:schemeClr val="accent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536957357"/>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Strings (3/4)</a:t>
            </a:r>
            <a:br>
              <a:rPr kumimoji="1" lang="en-US" altLang="zh-TW" dirty="0" smtClean="0"/>
            </a:br>
            <a:r>
              <a:rPr kumimoji="1" lang="en-US" altLang="zh-TW" dirty="0" smtClean="0"/>
              <a:t>----</a:t>
            </a:r>
            <a:r>
              <a:rPr lang="en-US" altLang="zh-TW" dirty="0" err="1" smtClean="0"/>
              <a:t>CharMatcher</a:t>
            </a:r>
            <a:endParaRPr kumimoji="1" lang="en-US" altLang="zh-TW" dirty="0" smtClean="0"/>
          </a:p>
        </p:txBody>
      </p:sp>
      <p:sp>
        <p:nvSpPr>
          <p:cNvPr id="8" name="內容版面配置區 7"/>
          <p:cNvSpPr>
            <a:spLocks noGrp="1"/>
          </p:cNvSpPr>
          <p:nvPr>
            <p:ph idx="1"/>
          </p:nvPr>
        </p:nvSpPr>
        <p:spPr>
          <a:xfrm>
            <a:off x="1923393" y="1825625"/>
            <a:ext cx="8371490" cy="4351338"/>
          </a:xfrm>
        </p:spPr>
        <p:txBody>
          <a:bodyPr/>
          <a:lstStyle/>
          <a:p>
            <a:r>
              <a:rPr lang="en-US" altLang="zh-TW" dirty="0" smtClean="0"/>
              <a:t>Determines a true or false value for any Java char value, just as Predicate does for any Object.</a:t>
            </a:r>
          </a:p>
          <a:p>
            <a:endParaRPr lang="en-US" altLang="zh-TW" dirty="0" smtClean="0"/>
          </a:p>
          <a:p>
            <a:r>
              <a:rPr lang="en-US" altLang="zh-TW" dirty="0" smtClean="0"/>
              <a:t>Operation in </a:t>
            </a:r>
            <a:r>
              <a:rPr lang="en-US" altLang="zh-TW" dirty="0" err="1" smtClean="0"/>
              <a:t>CharMatcher</a:t>
            </a:r>
            <a:endParaRPr lang="en-US" altLang="zh-TW" dirty="0" smtClean="0"/>
          </a:p>
          <a:p>
            <a:pPr lvl="1"/>
            <a:r>
              <a:rPr lang="en-US" altLang="zh-TW" dirty="0" smtClean="0"/>
              <a:t>Trimming</a:t>
            </a:r>
          </a:p>
          <a:p>
            <a:pPr lvl="1"/>
            <a:r>
              <a:rPr lang="en-US" altLang="zh-TW" dirty="0" smtClean="0"/>
              <a:t>Collapsing</a:t>
            </a:r>
          </a:p>
          <a:p>
            <a:pPr lvl="1"/>
            <a:r>
              <a:rPr lang="en-US" altLang="zh-TW" dirty="0" smtClean="0"/>
              <a:t>Removing</a:t>
            </a:r>
          </a:p>
          <a:p>
            <a:pPr lvl="1"/>
            <a:r>
              <a:rPr lang="en-US" altLang="zh-TW" dirty="0" smtClean="0"/>
              <a:t>…</a:t>
            </a:r>
          </a:p>
          <a:p>
            <a:endParaRPr lang="zh-TW" altLang="en-US" dirty="0"/>
          </a:p>
        </p:txBody>
      </p:sp>
    </p:spTree>
    <p:extLst>
      <p:ext uri="{BB962C8B-B14F-4D97-AF65-F5344CB8AC3E}">
        <p14:creationId xmlns:p14="http://schemas.microsoft.com/office/powerpoint/2010/main" val="937947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698848210"/>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Strings</a:t>
                      </a:r>
                      <a:endParaRPr lang="zh-TW" altLang="en-US" b="1" dirty="0">
                        <a:solidFill>
                          <a:schemeClr val="bg1"/>
                        </a:solidFill>
                      </a:endParaRPr>
                    </a:p>
                  </a:txBody>
                  <a:tcPr anchor="ctr">
                    <a:solidFill>
                      <a:schemeClr val="accent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1006983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Strings (4/4)</a:t>
            </a:r>
            <a:br>
              <a:rPr kumimoji="1" lang="en-US" altLang="zh-TW" dirty="0" smtClean="0"/>
            </a:br>
            <a:r>
              <a:rPr kumimoji="1" lang="en-US" altLang="zh-TW" dirty="0" smtClean="0"/>
              <a:t>----</a:t>
            </a:r>
            <a:r>
              <a:rPr lang="en-US" altLang="zh-TW" dirty="0" err="1" smtClean="0"/>
              <a:t>CaseFormat</a:t>
            </a:r>
            <a:endParaRPr kumimoji="1" lang="en-US" altLang="zh-TW" dirty="0" smtClean="0"/>
          </a:p>
        </p:txBody>
      </p:sp>
      <p:sp>
        <p:nvSpPr>
          <p:cNvPr id="8" name="內容版面配置區 7"/>
          <p:cNvSpPr>
            <a:spLocks noGrp="1"/>
          </p:cNvSpPr>
          <p:nvPr>
            <p:ph idx="1"/>
          </p:nvPr>
        </p:nvSpPr>
        <p:spPr>
          <a:xfrm>
            <a:off x="1923393" y="1825625"/>
            <a:ext cx="8371490" cy="4351338"/>
          </a:xfrm>
        </p:spPr>
        <p:txBody>
          <a:bodyPr/>
          <a:lstStyle/>
          <a:p>
            <a:r>
              <a:rPr lang="en-US" altLang="zh-TW" dirty="0" err="1" smtClean="0"/>
              <a:t>CaseFormat</a:t>
            </a:r>
            <a:r>
              <a:rPr lang="en-US" altLang="zh-TW" dirty="0" smtClean="0"/>
              <a:t> is a handy little class for converting between ASCII case conventions like, for example, naming conventions for programming languages. </a:t>
            </a:r>
          </a:p>
          <a:p>
            <a:r>
              <a:rPr lang="en-US" altLang="zh-TW" dirty="0" smtClean="0"/>
              <a:t>Supported formats include:</a:t>
            </a:r>
            <a:endParaRPr lang="zh-TW" altLang="en-US" dirty="0"/>
          </a:p>
        </p:txBody>
      </p:sp>
      <p:graphicFrame>
        <p:nvGraphicFramePr>
          <p:cNvPr id="9" name="表格 8">
            <a:extLst>
              <a:ext uri="{FF2B5EF4-FFF2-40B4-BE49-F238E27FC236}">
                <a16:creationId xmlns="" xmlns:a16="http://schemas.microsoft.com/office/drawing/2014/main" id="{CA1A3E87-01B7-4064-BD06-CE3398BB1591}"/>
              </a:ext>
            </a:extLst>
          </p:cNvPr>
          <p:cNvGraphicFramePr>
            <a:graphicFrameLocks noGrp="1"/>
          </p:cNvGraphicFramePr>
          <p:nvPr>
            <p:extLst>
              <p:ext uri="{D42A27DB-BD31-4B8C-83A1-F6EECF244321}">
                <p14:modId xmlns:p14="http://schemas.microsoft.com/office/powerpoint/2010/main" val="1514953055"/>
              </p:ext>
            </p:extLst>
          </p:nvPr>
        </p:nvGraphicFramePr>
        <p:xfrm>
          <a:off x="2045138" y="3845243"/>
          <a:ext cx="8128000" cy="2331720"/>
        </p:xfrm>
        <a:graphic>
          <a:graphicData uri="http://schemas.openxmlformats.org/drawingml/2006/table">
            <a:tbl>
              <a:tblPr firstRow="1" bandRow="1">
                <a:tableStyleId>{5FD0F851-EC5A-4D38-B0AD-8093EC10F338}</a:tableStyleId>
              </a:tblPr>
              <a:tblGrid>
                <a:gridCol w="4064000">
                  <a:extLst>
                    <a:ext uri="{9D8B030D-6E8A-4147-A177-3AD203B41FA5}">
                      <a16:colId xmlns="" xmlns:a16="http://schemas.microsoft.com/office/drawing/2014/main" val="2058933484"/>
                    </a:ext>
                  </a:extLst>
                </a:gridCol>
                <a:gridCol w="4064000">
                  <a:extLst>
                    <a:ext uri="{9D8B030D-6E8A-4147-A177-3AD203B41FA5}">
                      <a16:colId xmlns="" xmlns:a16="http://schemas.microsoft.com/office/drawing/2014/main" val="3809118828"/>
                    </a:ext>
                  </a:extLst>
                </a:gridCol>
              </a:tblGrid>
              <a:tr h="370840">
                <a:tc>
                  <a:txBody>
                    <a:bodyPr/>
                    <a:lstStyle/>
                    <a:p>
                      <a:pPr algn="ctr"/>
                      <a:r>
                        <a:rPr lang="en-US" b="1">
                          <a:effectLst/>
                        </a:rPr>
                        <a:t>Format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effectLst/>
                        </a:rPr>
                        <a:t>Example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52032743"/>
                  </a:ext>
                </a:extLst>
              </a:tr>
              <a:tr h="370840">
                <a:tc>
                  <a:txBody>
                    <a:bodyPr/>
                    <a:lstStyle/>
                    <a:p>
                      <a:pPr algn="ctr"/>
                      <a:r>
                        <a:rPr lang="en-US" u="none" strike="noStrike">
                          <a:solidFill>
                            <a:srgbClr val="0366D6"/>
                          </a:solidFill>
                          <a:effectLst/>
                          <a:hlinkClick r:id="rId2"/>
                        </a:rPr>
                        <a:t>LOWER_CAMEL</a:t>
                      </a:r>
                      <a:endParaRPr lang="en-US">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effectLst/>
                        </a:rPr>
                        <a:t>lowerCamel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60592930"/>
                  </a:ext>
                </a:extLst>
              </a:tr>
              <a:tr h="370840">
                <a:tc>
                  <a:txBody>
                    <a:bodyPr/>
                    <a:lstStyle/>
                    <a:p>
                      <a:pPr algn="ctr"/>
                      <a:r>
                        <a:rPr lang="en-US" u="none" strike="noStrike">
                          <a:solidFill>
                            <a:srgbClr val="0366D6"/>
                          </a:solidFill>
                          <a:effectLst/>
                          <a:hlinkClick r:id="rId3"/>
                        </a:rPr>
                        <a:t>LOWER_HYPHEN</a:t>
                      </a:r>
                      <a:endParaRPr lang="en-US">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effectLst/>
                        </a:rPr>
                        <a:t>lower-hyphen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17415003"/>
                  </a:ext>
                </a:extLst>
              </a:tr>
              <a:tr h="370840">
                <a:tc>
                  <a:txBody>
                    <a:bodyPr/>
                    <a:lstStyle/>
                    <a:p>
                      <a:pPr algn="ctr"/>
                      <a:r>
                        <a:rPr lang="en-US" u="none" strike="noStrike">
                          <a:solidFill>
                            <a:srgbClr val="0366D6"/>
                          </a:solidFill>
                          <a:effectLst/>
                          <a:hlinkClick r:id="rId4"/>
                        </a:rPr>
                        <a:t>LOWER_UNDERSCORE</a:t>
                      </a:r>
                      <a:endParaRPr lang="en-US">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effectLst/>
                        </a:rPr>
                        <a:t>lower_underscore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64682304"/>
                  </a:ext>
                </a:extLst>
              </a:tr>
              <a:tr h="370840">
                <a:tc>
                  <a:txBody>
                    <a:bodyPr/>
                    <a:lstStyle/>
                    <a:p>
                      <a:pPr algn="ctr"/>
                      <a:r>
                        <a:rPr lang="en-US" u="none" strike="noStrike">
                          <a:solidFill>
                            <a:srgbClr val="0366D6"/>
                          </a:solidFill>
                          <a:effectLst/>
                          <a:hlinkClick r:id="rId5"/>
                        </a:rPr>
                        <a:t>UPPER_CAMEL</a:t>
                      </a:r>
                      <a:endParaRPr lang="en-US">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effectLst/>
                        </a:rPr>
                        <a:t>UpperCamel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58698498"/>
                  </a:ext>
                </a:extLst>
              </a:tr>
              <a:tr h="370840">
                <a:tc>
                  <a:txBody>
                    <a:bodyPr/>
                    <a:lstStyle/>
                    <a:p>
                      <a:pPr algn="ctr"/>
                      <a:r>
                        <a:rPr lang="en-US" u="none" strike="noStrike" dirty="0">
                          <a:solidFill>
                            <a:srgbClr val="0366D6"/>
                          </a:solidFill>
                          <a:effectLst/>
                          <a:hlinkClick r:id="rId6"/>
                        </a:rPr>
                        <a:t>UPPER_UNDERSCORE</a:t>
                      </a:r>
                      <a:endParaRPr lang="en-US"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rPr>
                        <a:t>UPPER_UNDERSCORE</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6406180"/>
                  </a:ext>
                </a:extLst>
              </a:tr>
            </a:tbl>
          </a:graphicData>
        </a:graphic>
      </p:graphicFrame>
    </p:spTree>
    <p:extLst>
      <p:ext uri="{BB962C8B-B14F-4D97-AF65-F5344CB8AC3E}">
        <p14:creationId xmlns:p14="http://schemas.microsoft.com/office/powerpoint/2010/main" val="7128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953800027"/>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50581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1" dirty="0" smtClean="0">
                          <a:solidFill>
                            <a:schemeClr val="bg1"/>
                          </a:solidFill>
                        </a:rPr>
                        <a:t>Networking</a:t>
                      </a:r>
                    </a:p>
                  </a:txBody>
                  <a:tcPr anchor="ctr">
                    <a:solidFill>
                      <a:schemeClr val="accent1"/>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Networking</a:t>
            </a:r>
          </a:p>
        </p:txBody>
      </p:sp>
      <p:sp>
        <p:nvSpPr>
          <p:cNvPr id="8" name="內容版面配置區 7"/>
          <p:cNvSpPr>
            <a:spLocks noGrp="1"/>
          </p:cNvSpPr>
          <p:nvPr>
            <p:ph idx="1"/>
          </p:nvPr>
        </p:nvSpPr>
        <p:spPr>
          <a:xfrm>
            <a:off x="1986455" y="1825625"/>
            <a:ext cx="8213835" cy="4351338"/>
          </a:xfrm>
        </p:spPr>
        <p:txBody>
          <a:bodyPr>
            <a:normAutofit/>
          </a:bodyPr>
          <a:lstStyle/>
          <a:p>
            <a:r>
              <a:rPr kumimoji="1" lang="en-US" altLang="zh-TW" sz="2400" dirty="0" err="1" smtClean="0">
                <a:solidFill>
                  <a:srgbClr val="FF0000"/>
                </a:solidFill>
                <a:latin typeface="Menlo" charset="0"/>
                <a:ea typeface="Menlo" charset="0"/>
                <a:cs typeface="Menlo" charset="0"/>
              </a:rPr>
              <a:t>InternetDomainName</a:t>
            </a:r>
            <a:r>
              <a:rPr kumimoji="1" lang="en-US" altLang="zh-TW" sz="2600" dirty="0" smtClean="0">
                <a:solidFill>
                  <a:srgbClr val="FF0000"/>
                </a:solidFill>
                <a:latin typeface="Menlo" charset="0"/>
                <a:ea typeface="Menlo" charset="0"/>
                <a:cs typeface="Menlo" charset="0"/>
              </a:rPr>
              <a:t> </a:t>
            </a:r>
            <a:r>
              <a:rPr kumimoji="1" lang="en-US" altLang="zh-TW" sz="2600" dirty="0" smtClean="0"/>
              <a:t>is a useful tool for parsing and manipulating domain names. It can be used as a validator, a component extractor, and as a value type for passing around domain names in a type-safe way.</a:t>
            </a:r>
          </a:p>
          <a:p>
            <a:r>
              <a:rPr lang="en-US" altLang="zh-TW" sz="2600" dirty="0" smtClean="0"/>
              <a:t>We </a:t>
            </a:r>
            <a:r>
              <a:rPr lang="en-US" altLang="zh-TW" sz="2600" dirty="0"/>
              <a:t>can </a:t>
            </a:r>
            <a:r>
              <a:rPr lang="en-US" altLang="zh-TW" sz="2600" dirty="0" smtClean="0"/>
              <a:t>use</a:t>
            </a:r>
            <a:r>
              <a:rPr kumimoji="1" lang="en-US" altLang="zh-TW" sz="2400" dirty="0" smtClean="0">
                <a:solidFill>
                  <a:srgbClr val="FF0000"/>
                </a:solidFill>
                <a:latin typeface="Menlo" charset="0"/>
                <a:ea typeface="Menlo" charset="0"/>
                <a:cs typeface="Menlo" charset="0"/>
              </a:rPr>
              <a:t> </a:t>
            </a:r>
            <a:r>
              <a:rPr kumimoji="1" lang="en-US" altLang="zh-TW" sz="2400" dirty="0" err="1" smtClean="0">
                <a:latin typeface="Menlo" charset="0"/>
                <a:ea typeface="Menlo" charset="0"/>
                <a:cs typeface="Menlo" charset="0"/>
              </a:rPr>
              <a:t>InternetDomainName</a:t>
            </a:r>
            <a:r>
              <a:rPr lang="en-US" altLang="zh-TW" sz="2600" dirty="0"/>
              <a:t> to determine whether a given string represents a plausibly addressable domain on the Internet, and to determine what portion of a domain is likely to allow cookies to be set</a:t>
            </a:r>
            <a:r>
              <a:rPr lang="en-US" altLang="zh-TW" sz="2600" dirty="0" smtClean="0"/>
              <a:t>.</a:t>
            </a:r>
            <a:endParaRPr lang="en-US" altLang="zh-TW" sz="2600" dirty="0"/>
          </a:p>
          <a:p>
            <a:r>
              <a:rPr lang="en-US" altLang="zh-TW" sz="2600" dirty="0" smtClean="0"/>
              <a:t>Methods: </a:t>
            </a:r>
            <a:r>
              <a:rPr lang="en-US" altLang="zh-TW" sz="2400" dirty="0" err="1" smtClean="0">
                <a:latin typeface="Menlo" charset="0"/>
                <a:ea typeface="Menlo" charset="0"/>
                <a:cs typeface="Menlo" charset="0"/>
              </a:rPr>
              <a:t>isPublicSuffix,isTopPrivateDomain</a:t>
            </a:r>
            <a:r>
              <a:rPr lang="en-US" altLang="zh-TW" sz="2400" dirty="0" smtClean="0">
                <a:latin typeface="Menlo" charset="0"/>
                <a:ea typeface="Menlo" charset="0"/>
                <a:cs typeface="Menlo" charset="0"/>
              </a:rPr>
              <a:t>,</a:t>
            </a:r>
            <a:r>
              <a:rPr lang="en-US" altLang="zh-TW" sz="2400" dirty="0" smtClean="0"/>
              <a:t> </a:t>
            </a:r>
            <a:r>
              <a:rPr lang="mr-IN" altLang="zh-TW" sz="2400" dirty="0" smtClean="0"/>
              <a:t>…</a:t>
            </a:r>
            <a:endParaRPr lang="en-US" altLang="zh-TW" sz="2400" dirty="0"/>
          </a:p>
        </p:txBody>
      </p:sp>
    </p:spTree>
    <p:extLst>
      <p:ext uri="{BB962C8B-B14F-4D97-AF65-F5344CB8AC3E}">
        <p14:creationId xmlns:p14="http://schemas.microsoft.com/office/powerpoint/2010/main" val="364785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99112581"/>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4726913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b="1" dirty="0" smtClean="0">
                          <a:solidFill>
                            <a:schemeClr val="bg1"/>
                          </a:solidFill>
                        </a:rPr>
                        <a:t>Primitives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Primitives</a:t>
            </a:r>
          </a:p>
        </p:txBody>
      </p:sp>
      <p:sp>
        <p:nvSpPr>
          <p:cNvPr id="8" name="內容版面配置區 7"/>
          <p:cNvSpPr>
            <a:spLocks noGrp="1"/>
          </p:cNvSpPr>
          <p:nvPr>
            <p:ph idx="1"/>
          </p:nvPr>
        </p:nvSpPr>
        <p:spPr>
          <a:xfrm>
            <a:off x="1907628" y="1825625"/>
            <a:ext cx="8658773" cy="4351338"/>
          </a:xfrm>
        </p:spPr>
        <p:txBody>
          <a:bodyPr/>
          <a:lstStyle/>
          <a:p>
            <a:r>
              <a:rPr lang="en-US" altLang="zh-TW" dirty="0" smtClean="0"/>
              <a:t>Java: byte, short, </a:t>
            </a:r>
            <a:r>
              <a:rPr lang="en-US" altLang="zh-TW" dirty="0" err="1" smtClean="0"/>
              <a:t>int</a:t>
            </a:r>
            <a:r>
              <a:rPr lang="en-US" altLang="zh-TW" dirty="0" smtClean="0"/>
              <a:t>, float, double, char, </a:t>
            </a:r>
            <a:r>
              <a:rPr lang="en-US" altLang="zh-TW" dirty="0" err="1" smtClean="0"/>
              <a:t>boolean</a:t>
            </a:r>
            <a:endParaRPr lang="en-US" altLang="zh-TW" dirty="0" smtClean="0"/>
          </a:p>
          <a:p>
            <a:r>
              <a:rPr lang="en-US" altLang="zh-TW" dirty="0" smtClean="0"/>
              <a:t>These types cannot be used as </a:t>
            </a:r>
            <a:r>
              <a:rPr lang="en-US" altLang="zh-TW" dirty="0" smtClean="0">
                <a:solidFill>
                  <a:srgbClr val="FF0000"/>
                </a:solidFill>
              </a:rPr>
              <a:t>object </a:t>
            </a:r>
            <a:r>
              <a:rPr lang="en-US" altLang="zh-TW" dirty="0" smtClean="0"/>
              <a:t>or as type parameter to </a:t>
            </a:r>
            <a:r>
              <a:rPr lang="en-US" altLang="zh-TW" dirty="0" smtClean="0">
                <a:solidFill>
                  <a:srgbClr val="FF0000"/>
                </a:solidFill>
              </a:rPr>
              <a:t>generic types</a:t>
            </a:r>
            <a:r>
              <a:rPr lang="en-US" altLang="zh-TW" dirty="0" smtClean="0"/>
              <a:t>. </a:t>
            </a:r>
          </a:p>
          <a:p>
            <a:endParaRPr kumimoji="1" lang="zh-TW" altLang="en-US" dirty="0"/>
          </a:p>
        </p:txBody>
      </p:sp>
      <p:pic>
        <p:nvPicPr>
          <p:cNvPr id="9" name="圖片 8"/>
          <p:cNvPicPr>
            <a:picLocks noChangeAspect="1"/>
          </p:cNvPicPr>
          <p:nvPr/>
        </p:nvPicPr>
        <p:blipFill>
          <a:blip r:embed="rId2"/>
          <a:stretch>
            <a:fillRect/>
          </a:stretch>
        </p:blipFill>
        <p:spPr>
          <a:xfrm>
            <a:off x="5072303" y="3317482"/>
            <a:ext cx="5133333" cy="3200000"/>
          </a:xfrm>
          <a:prstGeom prst="rect">
            <a:avLst/>
          </a:prstGeom>
        </p:spPr>
      </p:pic>
    </p:spTree>
    <p:extLst>
      <p:ext uri="{BB962C8B-B14F-4D97-AF65-F5344CB8AC3E}">
        <p14:creationId xmlns:p14="http://schemas.microsoft.com/office/powerpoint/2010/main" val="15672719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455566090"/>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50601247"/>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b="1" dirty="0" smtClean="0">
                          <a:solidFill>
                            <a:schemeClr val="bg1"/>
                          </a:solidFill>
                        </a:rPr>
                        <a:t>Primitives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Primitives</a:t>
            </a:r>
          </a:p>
        </p:txBody>
      </p:sp>
      <p:sp>
        <p:nvSpPr>
          <p:cNvPr id="8" name="內容版面配置區 7"/>
          <p:cNvSpPr>
            <a:spLocks noGrp="1"/>
          </p:cNvSpPr>
          <p:nvPr>
            <p:ph idx="1"/>
          </p:nvPr>
        </p:nvSpPr>
        <p:spPr>
          <a:xfrm>
            <a:off x="1907628" y="1825625"/>
            <a:ext cx="8658773" cy="4351338"/>
          </a:xfrm>
        </p:spPr>
        <p:txBody>
          <a:bodyPr/>
          <a:lstStyle/>
          <a:p>
            <a:r>
              <a:rPr lang="en-US" altLang="zh-TW" dirty="0" smtClean="0"/>
              <a:t>Primitive array utilities</a:t>
            </a:r>
          </a:p>
          <a:p>
            <a:r>
              <a:rPr lang="en-US" altLang="zh-TW" dirty="0" smtClean="0"/>
              <a:t>General utility methods</a:t>
            </a:r>
          </a:p>
          <a:p>
            <a:r>
              <a:rPr lang="en-US" altLang="zh-TW" dirty="0" smtClean="0"/>
              <a:t>Byte conversion methods</a:t>
            </a:r>
          </a:p>
          <a:p>
            <a:r>
              <a:rPr lang="en-US" altLang="zh-TW" dirty="0" smtClean="0"/>
              <a:t>Unsigned support</a:t>
            </a:r>
            <a:r>
              <a:rPr lang="zh-TW" altLang="en-US" dirty="0" smtClean="0"/>
              <a:t> </a:t>
            </a:r>
            <a:r>
              <a:rPr lang="en-US" altLang="zh-TW" dirty="0" smtClean="0"/>
              <a:t>(generic utilities, wrapper)</a:t>
            </a:r>
          </a:p>
        </p:txBody>
      </p:sp>
    </p:spTree>
    <p:extLst>
      <p:ext uri="{BB962C8B-B14F-4D97-AF65-F5344CB8AC3E}">
        <p14:creationId xmlns:p14="http://schemas.microsoft.com/office/powerpoint/2010/main" val="14175821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97752011"/>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9131908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Ranges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Ranges</a:t>
            </a:r>
          </a:p>
        </p:txBody>
      </p:sp>
      <p:sp>
        <p:nvSpPr>
          <p:cNvPr id="8" name="內容版面配置區 7"/>
          <p:cNvSpPr>
            <a:spLocks noGrp="1"/>
          </p:cNvSpPr>
          <p:nvPr>
            <p:ph idx="1"/>
          </p:nvPr>
        </p:nvSpPr>
        <p:spPr>
          <a:xfrm>
            <a:off x="1992086" y="1825625"/>
            <a:ext cx="8574315" cy="4351338"/>
          </a:xfrm>
        </p:spPr>
        <p:txBody>
          <a:bodyPr>
            <a:normAutofit fontScale="85000" lnSpcReduction="20000"/>
          </a:bodyPr>
          <a:lstStyle/>
          <a:p>
            <a:r>
              <a:rPr lang="en-US" altLang="zh-TW" dirty="0" smtClean="0"/>
              <a:t>(</a:t>
            </a:r>
            <a:r>
              <a:rPr lang="en-US" altLang="zh-TW" dirty="0" err="1" smtClean="0"/>
              <a:t>a..b</a:t>
            </a:r>
            <a:r>
              <a:rPr lang="en-US" altLang="zh-TW" dirty="0" smtClean="0"/>
              <a:t>) = {x | a &lt; x &lt; b}</a:t>
            </a:r>
          </a:p>
          <a:p>
            <a:r>
              <a:rPr lang="en-US" altLang="zh-TW" dirty="0" smtClean="0"/>
              <a:t>[</a:t>
            </a:r>
            <a:r>
              <a:rPr lang="en-US" altLang="zh-TW" dirty="0" err="1" smtClean="0"/>
              <a:t>a..b</a:t>
            </a:r>
            <a:r>
              <a:rPr lang="en-US" altLang="zh-TW" dirty="0" smtClean="0"/>
              <a:t>] = {x | a &lt;= x &lt;= b}</a:t>
            </a:r>
          </a:p>
          <a:p>
            <a:r>
              <a:rPr lang="en-US" altLang="zh-TW" dirty="0" smtClean="0"/>
              <a:t>[</a:t>
            </a:r>
            <a:r>
              <a:rPr lang="en-US" altLang="zh-TW" dirty="0" err="1" smtClean="0"/>
              <a:t>a..b</a:t>
            </a:r>
            <a:r>
              <a:rPr lang="en-US" altLang="zh-TW" dirty="0" smtClean="0"/>
              <a:t>) = {x | a &lt;= x &lt; b}</a:t>
            </a:r>
          </a:p>
          <a:p>
            <a:r>
              <a:rPr lang="en-US" altLang="zh-TW" dirty="0" smtClean="0"/>
              <a:t>(</a:t>
            </a:r>
            <a:r>
              <a:rPr lang="en-US" altLang="zh-TW" dirty="0" err="1" smtClean="0"/>
              <a:t>a..b</a:t>
            </a:r>
            <a:r>
              <a:rPr lang="en-US" altLang="zh-TW" dirty="0" smtClean="0"/>
              <a:t>] = {x | a &lt; x &lt;= b}</a:t>
            </a:r>
          </a:p>
          <a:p>
            <a:r>
              <a:rPr lang="en-US" altLang="zh-TW" dirty="0" smtClean="0"/>
              <a:t>(a..+∞) = {x | x &gt; a}</a:t>
            </a:r>
          </a:p>
          <a:p>
            <a:r>
              <a:rPr lang="en-US" altLang="zh-TW" dirty="0" smtClean="0"/>
              <a:t>[a..+∞) = {x | x &gt;= a}</a:t>
            </a:r>
          </a:p>
          <a:p>
            <a:r>
              <a:rPr lang="en-US" altLang="zh-TW" dirty="0" smtClean="0"/>
              <a:t>(-∞..b) = {x | x &lt; b}</a:t>
            </a:r>
          </a:p>
          <a:p>
            <a:r>
              <a:rPr lang="en-US" altLang="zh-TW" dirty="0" smtClean="0"/>
              <a:t>(-∞..b] = {x | x &lt;= b}</a:t>
            </a:r>
          </a:p>
          <a:p>
            <a:r>
              <a:rPr lang="en-US" altLang="zh-TW" dirty="0" smtClean="0"/>
              <a:t>(-∞..+∞) = all values</a:t>
            </a:r>
          </a:p>
          <a:p>
            <a:r>
              <a:rPr lang="en-US" altLang="zh-TW" dirty="0" smtClean="0"/>
              <a:t>Interval Operations</a:t>
            </a:r>
          </a:p>
          <a:p>
            <a:r>
              <a:rPr lang="en-US" altLang="zh-TW" dirty="0" smtClean="0"/>
              <a:t>Discrete domain</a:t>
            </a:r>
            <a:endParaRPr lang="zh-TW" altLang="en-US" dirty="0" smtClean="0"/>
          </a:p>
        </p:txBody>
      </p:sp>
    </p:spTree>
    <p:extLst>
      <p:ext uri="{BB962C8B-B14F-4D97-AF65-F5344CB8AC3E}">
        <p14:creationId xmlns:p14="http://schemas.microsoft.com/office/powerpoint/2010/main" val="1045225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826930620"/>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a:t>
                      </a:r>
                    </a:p>
                    <a:p>
                      <a:pPr algn="ctr"/>
                      <a:r>
                        <a:rPr lang="en-US" altLang="zh-TW" sz="1800" b="0" kern="1200" dirty="0" smtClean="0">
                          <a:solidFill>
                            <a:schemeClr val="bg1">
                              <a:lumMod val="75000"/>
                            </a:schemeClr>
                          </a:solidFill>
                          <a:effectLst/>
                          <a:latin typeface="+mn-lt"/>
                          <a:ea typeface="+mn-ea"/>
                          <a:cs typeface="+mn-cs"/>
                        </a:rPr>
                        <a:t>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8133573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I/O</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mr-IN" altLang="zh-TW" dirty="0" smtClean="0"/>
              <a:t>I/</a:t>
            </a:r>
            <a:r>
              <a:rPr kumimoji="1" lang="mr-IN" altLang="zh-TW" dirty="0" err="1" smtClean="0"/>
              <a:t>O</a:t>
            </a:r>
            <a:r>
              <a:rPr kumimoji="1" lang="en-US" altLang="zh-TW" dirty="0" smtClean="0"/>
              <a:t> (1/2)</a:t>
            </a:r>
            <a:endParaRPr kumimoji="1" lang="mr-IN" altLang="zh-TW" dirty="0" smtClean="0"/>
          </a:p>
        </p:txBody>
      </p:sp>
      <p:sp>
        <p:nvSpPr>
          <p:cNvPr id="8" name="內容版面配置區 7"/>
          <p:cNvSpPr>
            <a:spLocks noGrp="1"/>
          </p:cNvSpPr>
          <p:nvPr>
            <p:ph idx="1"/>
          </p:nvPr>
        </p:nvSpPr>
        <p:spPr>
          <a:xfrm>
            <a:off x="1943100" y="1825625"/>
            <a:ext cx="8425543" cy="4351338"/>
          </a:xfrm>
          <a:solidFill>
            <a:schemeClr val="bg1"/>
          </a:solidFill>
        </p:spPr>
        <p:txBody>
          <a:bodyPr>
            <a:normAutofit lnSpcReduction="10000"/>
          </a:bodyPr>
          <a:lstStyle/>
          <a:p>
            <a:pPr>
              <a:lnSpc>
                <a:spcPct val="100000"/>
              </a:lnSpc>
            </a:pPr>
            <a:r>
              <a:rPr lang="en-US" altLang="zh-TW" sz="2400" dirty="0" err="1">
                <a:solidFill>
                  <a:srgbClr val="FF0000"/>
                </a:solidFill>
                <a:latin typeface="Menlo" charset="0"/>
                <a:ea typeface="Menlo" charset="0"/>
                <a:cs typeface="Menlo" charset="0"/>
              </a:rPr>
              <a:t>ByteStreams</a:t>
            </a:r>
            <a:r>
              <a:rPr lang="en-US" altLang="zh-TW" sz="2400" dirty="0">
                <a:solidFill>
                  <a:srgbClr val="FF0000"/>
                </a:solidFill>
                <a:latin typeface="Menlo" charset="0"/>
                <a:ea typeface="Menlo" charset="0"/>
                <a:cs typeface="Menlo" charset="0"/>
              </a:rPr>
              <a:t> </a:t>
            </a:r>
            <a:r>
              <a:rPr kumimoji="1" lang="en-US" altLang="zh-TW" dirty="0"/>
              <a:t>and </a:t>
            </a:r>
            <a:r>
              <a:rPr lang="en-US" altLang="zh-TW" sz="2400" dirty="0" err="1">
                <a:solidFill>
                  <a:srgbClr val="FF0000"/>
                </a:solidFill>
                <a:latin typeface="Menlo" charset="0"/>
                <a:ea typeface="Menlo" charset="0"/>
                <a:cs typeface="Menlo" charset="0"/>
              </a:rPr>
              <a:t>CharStreams</a:t>
            </a:r>
            <a:endParaRPr lang="en-US" altLang="zh-TW" sz="2400" dirty="0">
              <a:solidFill>
                <a:srgbClr val="FF0000"/>
              </a:solidFill>
              <a:latin typeface="Menlo" charset="0"/>
              <a:ea typeface="Menlo" charset="0"/>
              <a:cs typeface="Menlo" charset="0"/>
            </a:endParaRPr>
          </a:p>
          <a:p>
            <a:pPr lvl="1"/>
            <a:r>
              <a:rPr kumimoji="1" lang="en-US" altLang="zh-TW" dirty="0" smtClean="0"/>
              <a:t>Utility classes that handle buffering themselves for efficiency</a:t>
            </a:r>
          </a:p>
          <a:p>
            <a:pPr lvl="1"/>
            <a:r>
              <a:rPr kumimoji="1" lang="en-US" altLang="zh-TW" b="1" dirty="0" smtClean="0"/>
              <a:t>byte </a:t>
            </a:r>
            <a:r>
              <a:rPr kumimoji="1" lang="en-US" altLang="zh-TW" dirty="0" smtClean="0"/>
              <a:t>stream means </a:t>
            </a:r>
            <a:r>
              <a:rPr kumimoji="1" lang="en-US" altLang="zh-TW" b="1" dirty="0" err="1" smtClean="0"/>
              <a:t>InputStream</a:t>
            </a:r>
            <a:r>
              <a:rPr kumimoji="1" lang="en-US" altLang="zh-TW" b="1" dirty="0" smtClean="0"/>
              <a:t> </a:t>
            </a:r>
            <a:r>
              <a:rPr kumimoji="1" lang="en-US" altLang="zh-TW" dirty="0" smtClean="0"/>
              <a:t>or</a:t>
            </a:r>
            <a:r>
              <a:rPr kumimoji="1" lang="en-US" altLang="zh-TW" b="1" dirty="0" smtClean="0"/>
              <a:t> </a:t>
            </a:r>
            <a:r>
              <a:rPr kumimoji="1" lang="en-US" altLang="zh-TW" b="1" dirty="0" err="1" smtClean="0"/>
              <a:t>OutputStream</a:t>
            </a:r>
            <a:endParaRPr kumimoji="1" lang="en-US" altLang="zh-TW" b="1" dirty="0" smtClean="0"/>
          </a:p>
          <a:p>
            <a:pPr lvl="1"/>
            <a:r>
              <a:rPr kumimoji="1" lang="en-US" altLang="zh-TW" b="1" dirty="0" smtClean="0"/>
              <a:t>char</a:t>
            </a:r>
            <a:r>
              <a:rPr kumimoji="1" lang="en-US" altLang="zh-TW" dirty="0" smtClean="0"/>
              <a:t> stream means </a:t>
            </a:r>
            <a:r>
              <a:rPr kumimoji="1" lang="en-US" altLang="zh-TW" b="1" dirty="0" smtClean="0"/>
              <a:t>Reader</a:t>
            </a:r>
            <a:r>
              <a:rPr kumimoji="1" lang="en-US" altLang="zh-TW" dirty="0" smtClean="0"/>
              <a:t> and </a:t>
            </a:r>
            <a:r>
              <a:rPr kumimoji="1" lang="en-US" altLang="zh-TW" b="1" dirty="0" smtClean="0"/>
              <a:t>Writer</a:t>
            </a:r>
          </a:p>
          <a:p>
            <a:r>
              <a:rPr kumimoji="1" lang="en-US" altLang="zh-TW" i="1" dirty="0" smtClean="0"/>
              <a:t>Sources</a:t>
            </a:r>
            <a:r>
              <a:rPr kumimoji="1" lang="en-US" altLang="zh-TW" dirty="0" smtClean="0"/>
              <a:t> and </a:t>
            </a:r>
            <a:r>
              <a:rPr kumimoji="1" lang="en-US" altLang="zh-TW" i="1" dirty="0" smtClean="0"/>
              <a:t>sinks</a:t>
            </a:r>
          </a:p>
          <a:p>
            <a:pPr lvl="1"/>
            <a:r>
              <a:rPr lang="en-US" altLang="zh-TW" dirty="0" smtClean="0"/>
              <a:t>Streams, readers, writers objects and their providers </a:t>
            </a:r>
          </a:p>
          <a:p>
            <a:pPr lvl="1"/>
            <a:r>
              <a:rPr lang="en-US" altLang="zh-TW" dirty="0" smtClean="0"/>
              <a:t>Providers retrieve and return streams</a:t>
            </a:r>
          </a:p>
          <a:p>
            <a:pPr lvl="1"/>
            <a:r>
              <a:rPr lang="en-US" altLang="zh-TW" dirty="0" smtClean="0"/>
              <a:t>Sources are readable, while sinks are writable.</a:t>
            </a:r>
          </a:p>
          <a:p>
            <a:pPr lvl="1"/>
            <a:r>
              <a:rPr lang="en-US" altLang="zh-TW" dirty="0" smtClean="0"/>
              <a:t>A </a:t>
            </a:r>
            <a:r>
              <a:rPr lang="en-US" altLang="zh-TW" i="1" dirty="0"/>
              <a:t>source</a:t>
            </a:r>
            <a:r>
              <a:rPr lang="en-US" altLang="zh-TW" dirty="0"/>
              <a:t> or </a:t>
            </a:r>
            <a:r>
              <a:rPr lang="en-US" altLang="zh-TW" i="1" dirty="0"/>
              <a:t>sink</a:t>
            </a:r>
            <a:r>
              <a:rPr lang="en-US" altLang="zh-TW" dirty="0"/>
              <a:t> is a resource of some sort that you know how to open a new stream to, such as a </a:t>
            </a:r>
            <a:r>
              <a:rPr lang="en-US" altLang="zh-TW" b="1" dirty="0" smtClean="0"/>
              <a:t>File</a:t>
            </a:r>
            <a:r>
              <a:rPr lang="en-US" altLang="zh-TW" dirty="0"/>
              <a:t> or </a:t>
            </a:r>
            <a:r>
              <a:rPr lang="en-US" altLang="zh-TW" b="1" dirty="0" smtClean="0"/>
              <a:t>URL</a:t>
            </a:r>
          </a:p>
          <a:p>
            <a:pPr lvl="1"/>
            <a:r>
              <a:rPr kumimoji="1" lang="en-US" altLang="zh-TW" dirty="0" smtClean="0"/>
              <a:t>e.g. </a:t>
            </a:r>
            <a:endParaRPr kumimoji="1" lang="en-US" altLang="zh-TW" dirty="0" smtClean="0">
              <a:latin typeface="Bell MT" charset="0"/>
              <a:ea typeface="Bell MT" charset="0"/>
              <a:cs typeface="Bell MT" charset="0"/>
            </a:endParaRPr>
          </a:p>
        </p:txBody>
      </p:sp>
      <p:pic>
        <p:nvPicPr>
          <p:cNvPr id="4" name="圖片 3"/>
          <p:cNvPicPr>
            <a:picLocks noChangeAspect="1"/>
          </p:cNvPicPr>
          <p:nvPr/>
        </p:nvPicPr>
        <p:blipFill>
          <a:blip r:embed="rId2"/>
          <a:stretch>
            <a:fillRect/>
          </a:stretch>
        </p:blipFill>
        <p:spPr>
          <a:xfrm>
            <a:off x="3251200" y="5601329"/>
            <a:ext cx="2844800" cy="254000"/>
          </a:xfrm>
          <a:prstGeom prst="rect">
            <a:avLst/>
          </a:prstGeom>
        </p:spPr>
      </p:pic>
      <p:pic>
        <p:nvPicPr>
          <p:cNvPr id="9" name="圖片 8"/>
          <p:cNvPicPr>
            <a:picLocks noChangeAspect="1"/>
          </p:cNvPicPr>
          <p:nvPr/>
        </p:nvPicPr>
        <p:blipFill>
          <a:blip r:embed="rId3"/>
          <a:stretch>
            <a:fillRect/>
          </a:stretch>
        </p:blipFill>
        <p:spPr>
          <a:xfrm>
            <a:off x="6413501" y="5601329"/>
            <a:ext cx="2540000" cy="254000"/>
          </a:xfrm>
          <a:prstGeom prst="rect">
            <a:avLst/>
          </a:prstGeom>
        </p:spPr>
      </p:pic>
    </p:spTree>
    <p:extLst>
      <p:ext uri="{BB962C8B-B14F-4D97-AF65-F5344CB8AC3E}">
        <p14:creationId xmlns:p14="http://schemas.microsoft.com/office/powerpoint/2010/main" val="8728429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249876553"/>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a:t>
                      </a:r>
                    </a:p>
                    <a:p>
                      <a:pPr algn="ctr"/>
                      <a:r>
                        <a:rPr lang="en-US" altLang="zh-TW" sz="1800" b="0" kern="1200" dirty="0" smtClean="0">
                          <a:solidFill>
                            <a:schemeClr val="bg1">
                              <a:lumMod val="75000"/>
                            </a:schemeClr>
                          </a:solidFill>
                          <a:effectLst/>
                          <a:latin typeface="+mn-lt"/>
                          <a:ea typeface="+mn-ea"/>
                          <a:cs typeface="+mn-cs"/>
                        </a:rPr>
                        <a:t>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53006928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I/O</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mr-IN" altLang="zh-TW" dirty="0" smtClean="0"/>
              <a:t>I/</a:t>
            </a:r>
            <a:r>
              <a:rPr kumimoji="1" lang="mr-IN" altLang="zh-TW" dirty="0" err="1" smtClean="0"/>
              <a:t>O</a:t>
            </a:r>
            <a:r>
              <a:rPr kumimoji="1" lang="en-US" altLang="zh-TW" dirty="0" smtClean="0"/>
              <a:t> (2/2)</a:t>
            </a:r>
            <a:endParaRPr kumimoji="1" lang="mr-IN" altLang="zh-TW" dirty="0" smtClean="0"/>
          </a:p>
        </p:txBody>
      </p:sp>
      <p:sp>
        <p:nvSpPr>
          <p:cNvPr id="8" name="內容版面配置區 7"/>
          <p:cNvSpPr>
            <a:spLocks noGrp="1"/>
          </p:cNvSpPr>
          <p:nvPr>
            <p:ph idx="1"/>
          </p:nvPr>
        </p:nvSpPr>
        <p:spPr>
          <a:xfrm>
            <a:off x="1877786" y="1825625"/>
            <a:ext cx="8376557" cy="4351338"/>
          </a:xfrm>
          <a:solidFill>
            <a:schemeClr val="bg1"/>
          </a:solidFill>
        </p:spPr>
        <p:txBody>
          <a:bodyPr>
            <a:normAutofit/>
          </a:bodyPr>
          <a:lstStyle/>
          <a:p>
            <a:pPr marL="0" indent="0">
              <a:lnSpc>
                <a:spcPct val="100000"/>
              </a:lnSpc>
              <a:buNone/>
            </a:pPr>
            <a:r>
              <a:rPr lang="en-US" altLang="zh-TW" dirty="0" smtClean="0"/>
              <a:t>e.g.</a:t>
            </a:r>
          </a:p>
          <a:p>
            <a:pPr lvl="1">
              <a:lnSpc>
                <a:spcPct val="100000"/>
              </a:lnSpc>
            </a:pPr>
            <a:r>
              <a:rPr lang="en-US" altLang="zh-TW" dirty="0" smtClean="0"/>
              <a:t>A </a:t>
            </a:r>
            <a:r>
              <a:rPr lang="en-US" altLang="zh-TW" dirty="0" err="1">
                <a:solidFill>
                  <a:srgbClr val="FF0000"/>
                </a:solidFill>
                <a:latin typeface="Menlo" charset="0"/>
                <a:ea typeface="Menlo" charset="0"/>
                <a:cs typeface="Menlo" charset="0"/>
              </a:rPr>
              <a:t>ByteSource</a:t>
            </a:r>
            <a:r>
              <a:rPr lang="en-US" altLang="zh-TW" dirty="0"/>
              <a:t> class represents a readable source of bytes. We can create </a:t>
            </a:r>
            <a:r>
              <a:rPr lang="en-US" altLang="zh-TW" dirty="0" err="1"/>
              <a:t>ByteSource</a:t>
            </a:r>
            <a:r>
              <a:rPr lang="en-US" altLang="zh-TW" dirty="0"/>
              <a:t> from a </a:t>
            </a:r>
            <a:r>
              <a:rPr lang="en-US" altLang="zh-TW" dirty="0" smtClean="0"/>
              <a:t>file </a:t>
            </a:r>
            <a:r>
              <a:rPr lang="en-US" altLang="zh-TW" dirty="0"/>
              <a:t>object by using a static method from the Files </a:t>
            </a:r>
            <a:r>
              <a:rPr lang="en-US" altLang="zh-TW" dirty="0" smtClean="0"/>
              <a:t>class</a:t>
            </a:r>
            <a:r>
              <a:rPr lang="en-US" altLang="zh-TW" dirty="0"/>
              <a:t>.</a:t>
            </a:r>
            <a:endParaRPr lang="en-US" altLang="zh-TW" dirty="0" smtClean="0"/>
          </a:p>
          <a:p>
            <a:pPr lvl="1">
              <a:lnSpc>
                <a:spcPct val="100000"/>
              </a:lnSpc>
            </a:pPr>
            <a:r>
              <a:rPr lang="en-US" altLang="zh-TW" dirty="0"/>
              <a:t>A </a:t>
            </a:r>
            <a:r>
              <a:rPr lang="en-US" altLang="zh-TW" dirty="0" err="1">
                <a:solidFill>
                  <a:srgbClr val="FF0000"/>
                </a:solidFill>
                <a:latin typeface="Menlo" charset="0"/>
                <a:ea typeface="Menlo" charset="0"/>
                <a:cs typeface="Menlo" charset="0"/>
              </a:rPr>
              <a:t>ByteSink</a:t>
            </a:r>
            <a:r>
              <a:rPr lang="en-US" altLang="zh-TW" dirty="0">
                <a:solidFill>
                  <a:srgbClr val="FF0000"/>
                </a:solidFill>
              </a:rPr>
              <a:t> </a:t>
            </a:r>
            <a:r>
              <a:rPr lang="en-US" altLang="zh-TW" dirty="0"/>
              <a:t>class represents a writable source of bytes. We can write the bytes to a </a:t>
            </a:r>
            <a:r>
              <a:rPr lang="en-US" altLang="zh-TW" dirty="0" smtClean="0"/>
              <a:t>file </a:t>
            </a:r>
            <a:r>
              <a:rPr lang="en-US" altLang="zh-TW" dirty="0"/>
              <a:t>or </a:t>
            </a:r>
            <a:r>
              <a:rPr lang="en-US" altLang="zh-TW" dirty="0" smtClean="0"/>
              <a:t>another </a:t>
            </a:r>
            <a:r>
              <a:rPr lang="en-US" altLang="zh-TW" dirty="0"/>
              <a:t>byte array. </a:t>
            </a:r>
            <a:endParaRPr lang="en-US" altLang="zh-TW" dirty="0" smtClean="0"/>
          </a:p>
          <a:p>
            <a:pPr lvl="1">
              <a:lnSpc>
                <a:spcPct val="100000"/>
              </a:lnSpc>
            </a:pPr>
            <a:r>
              <a:rPr lang="en-US" altLang="zh-TW" dirty="0"/>
              <a:t>The </a:t>
            </a:r>
            <a:r>
              <a:rPr lang="en-US" altLang="zh-TW" dirty="0">
                <a:solidFill>
                  <a:srgbClr val="FF0000"/>
                </a:solidFill>
                <a:latin typeface="Menlo" charset="0"/>
                <a:ea typeface="Menlo" charset="0"/>
                <a:cs typeface="Menlo" charset="0"/>
              </a:rPr>
              <a:t>Files</a:t>
            </a:r>
            <a:r>
              <a:rPr lang="en-US" altLang="zh-TW" dirty="0"/>
              <a:t> class offers several of</a:t>
            </a:r>
            <a:br>
              <a:rPr lang="en-US" altLang="zh-TW" dirty="0"/>
            </a:br>
            <a:r>
              <a:rPr lang="en-US" altLang="zh-TW" dirty="0"/>
              <a:t>the methods offered by the </a:t>
            </a:r>
            <a:r>
              <a:rPr lang="en-US" altLang="zh-TW" dirty="0" err="1"/>
              <a:t>ByteSink</a:t>
            </a:r>
            <a:r>
              <a:rPr lang="en-US" altLang="zh-TW" dirty="0"/>
              <a:t> and </a:t>
            </a:r>
            <a:r>
              <a:rPr lang="en-US" altLang="zh-TW" dirty="0" err="1"/>
              <a:t>CharSink</a:t>
            </a:r>
            <a:r>
              <a:rPr lang="en-US" altLang="zh-TW" dirty="0"/>
              <a:t> classes that work on </a:t>
            </a:r>
            <a:r>
              <a:rPr lang="en-US" altLang="zh-TW" dirty="0" smtClean="0"/>
              <a:t>files.</a:t>
            </a:r>
            <a:endParaRPr lang="en-US" altLang="zh-TW" dirty="0" smtClean="0">
              <a:effectLst/>
            </a:endParaRPr>
          </a:p>
          <a:p>
            <a:pPr>
              <a:lnSpc>
                <a:spcPct val="100000"/>
              </a:lnSpc>
            </a:pPr>
            <a:endParaRPr kumimoji="1" lang="en-US" altLang="zh-TW" dirty="0" smtClean="0">
              <a:latin typeface="Bell MT" charset="0"/>
              <a:ea typeface="Bell MT" charset="0"/>
              <a:cs typeface="Bell MT" charset="0"/>
            </a:endParaRPr>
          </a:p>
        </p:txBody>
      </p:sp>
    </p:spTree>
    <p:extLst>
      <p:ext uri="{BB962C8B-B14F-4D97-AF65-F5344CB8AC3E}">
        <p14:creationId xmlns:p14="http://schemas.microsoft.com/office/powerpoint/2010/main" val="6261779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8474063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3006946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Hashing</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Hashing</a:t>
            </a:r>
          </a:p>
        </p:txBody>
      </p:sp>
      <p:sp>
        <p:nvSpPr>
          <p:cNvPr id="8" name="內容版面配置區 7"/>
          <p:cNvSpPr>
            <a:spLocks noGrp="1"/>
          </p:cNvSpPr>
          <p:nvPr>
            <p:ph idx="1"/>
          </p:nvPr>
        </p:nvSpPr>
        <p:spPr>
          <a:xfrm>
            <a:off x="1907629" y="1825625"/>
            <a:ext cx="8355724" cy="4351338"/>
          </a:xfrm>
        </p:spPr>
        <p:txBody>
          <a:bodyPr/>
          <a:lstStyle/>
          <a:p>
            <a:r>
              <a:rPr lang="en-US" altLang="zh-TW" dirty="0" err="1" smtClean="0"/>
              <a:t>HashFunction</a:t>
            </a:r>
            <a:endParaRPr lang="en-US" altLang="zh-TW" dirty="0" smtClean="0"/>
          </a:p>
          <a:p>
            <a:r>
              <a:rPr lang="en-US" altLang="zh-TW" dirty="0" smtClean="0"/>
              <a:t>Hasher</a:t>
            </a:r>
            <a:endParaRPr lang="zh-TW" altLang="en-US" dirty="0" smtClean="0"/>
          </a:p>
          <a:p>
            <a:endParaRPr kumimoji="1" lang="zh-TW" altLang="en-US" dirty="0"/>
          </a:p>
        </p:txBody>
      </p:sp>
    </p:spTree>
    <p:extLst>
      <p:ext uri="{BB962C8B-B14F-4D97-AF65-F5344CB8AC3E}">
        <p14:creationId xmlns:p14="http://schemas.microsoft.com/office/powerpoint/2010/main" val="4100293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8474063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0025261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Hashing</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Hashing (1/2)</a:t>
            </a:r>
            <a:br>
              <a:rPr kumimoji="1" lang="en-US" altLang="zh-TW" dirty="0" smtClean="0"/>
            </a:br>
            <a:r>
              <a:rPr kumimoji="1" lang="en-US" altLang="zh-TW" dirty="0" smtClean="0"/>
              <a:t>---- </a:t>
            </a:r>
            <a:r>
              <a:rPr lang="en-US" altLang="zh-TW" dirty="0" err="1" smtClean="0"/>
              <a:t>HashFunction</a:t>
            </a:r>
            <a:endParaRPr kumimoji="1" lang="en-US" altLang="zh-TW" dirty="0" smtClean="0"/>
          </a:p>
        </p:txBody>
      </p:sp>
      <p:sp>
        <p:nvSpPr>
          <p:cNvPr id="8" name="內容版面配置區 7"/>
          <p:cNvSpPr>
            <a:spLocks noGrp="1"/>
          </p:cNvSpPr>
          <p:nvPr>
            <p:ph idx="1"/>
          </p:nvPr>
        </p:nvSpPr>
        <p:spPr>
          <a:xfrm>
            <a:off x="1907629" y="1825625"/>
            <a:ext cx="8355724" cy="4351338"/>
          </a:xfrm>
        </p:spPr>
        <p:txBody>
          <a:bodyPr/>
          <a:lstStyle/>
          <a:p>
            <a:r>
              <a:rPr lang="en-US" altLang="zh-TW" dirty="0" err="1" smtClean="0"/>
              <a:t>HashFunction</a:t>
            </a:r>
            <a:r>
              <a:rPr lang="en-US" altLang="zh-TW" dirty="0" smtClean="0"/>
              <a:t> is a stateless function that maps an arbitrary block of data to a fixed number of bits, with the property that equal inputs always yield equal outputs, and unequal inputs yield unequal outputs as often as possible.</a:t>
            </a:r>
            <a:endParaRPr lang="zh-TW" altLang="en-US" dirty="0" smtClean="0"/>
          </a:p>
          <a:p>
            <a:endParaRPr lang="en-US" altLang="zh-TW" dirty="0"/>
          </a:p>
        </p:txBody>
      </p:sp>
    </p:spTree>
    <p:extLst>
      <p:ext uri="{BB962C8B-B14F-4D97-AF65-F5344CB8AC3E}">
        <p14:creationId xmlns:p14="http://schemas.microsoft.com/office/powerpoint/2010/main" val="1790275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TEAMMATES</a:t>
            </a:r>
            <a:endParaRPr kumimoji="1"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60926047"/>
              </p:ext>
            </p:extLst>
          </p:nvPr>
        </p:nvGraphicFramePr>
        <p:xfrm>
          <a:off x="0" y="1567543"/>
          <a:ext cx="1796143" cy="4609419"/>
        </p:xfrm>
        <a:graphic>
          <a:graphicData uri="http://schemas.openxmlformats.org/drawingml/2006/table">
            <a:tbl>
              <a:tblPr firstRow="1" bandRow="1">
                <a:tableStyleId>{5C22544A-7EE6-4342-B048-85BDC9FD1C3A}</a:tableStyleId>
              </a:tblPr>
              <a:tblGrid>
                <a:gridCol w="1796143"/>
              </a:tblGrid>
              <a:tr h="1536473">
                <a:tc>
                  <a:txBody>
                    <a:bodyPr/>
                    <a:lstStyle/>
                    <a:p>
                      <a:pPr algn="ctr"/>
                      <a:r>
                        <a:rPr lang="en-US" altLang="zh-TW" sz="2000" dirty="0" smtClean="0"/>
                        <a:t>Introduction</a:t>
                      </a:r>
                      <a:endParaRPr lang="zh-TW" altLang="en-US" sz="2000" dirty="0"/>
                    </a:p>
                  </a:txBody>
                  <a:tcPr anchor="ctr"/>
                </a:tc>
              </a:tr>
              <a:tr h="1536473">
                <a:tc>
                  <a:txBody>
                    <a:bodyPr/>
                    <a:lstStyle/>
                    <a:p>
                      <a:pPr algn="ctr"/>
                      <a:r>
                        <a:rPr lang="en-US" altLang="zh-TW" sz="2000" baseline="0" dirty="0" smtClean="0">
                          <a:solidFill>
                            <a:schemeClr val="bg1">
                              <a:lumMod val="75000"/>
                            </a:schemeClr>
                          </a:solidFill>
                        </a:rPr>
                        <a:t>Users</a:t>
                      </a:r>
                      <a:endParaRPr lang="zh-TW" altLang="en-US" sz="2000" dirty="0">
                        <a:solidFill>
                          <a:schemeClr val="bg1">
                            <a:lumMod val="75000"/>
                          </a:schemeClr>
                        </a:solidFill>
                      </a:endParaRPr>
                    </a:p>
                  </a:txBody>
                  <a:tcPr anchor="ctr"/>
                </a:tc>
              </a:tr>
              <a:tr h="1536473">
                <a:tc>
                  <a:txBody>
                    <a:bodyPr/>
                    <a:lstStyle/>
                    <a:p>
                      <a:pPr algn="ctr"/>
                      <a:r>
                        <a:rPr lang="en-US" altLang="zh-TW" sz="2000" dirty="0" smtClean="0">
                          <a:solidFill>
                            <a:schemeClr val="bg1">
                              <a:lumMod val="75000"/>
                            </a:schemeClr>
                          </a:solidFill>
                        </a:rPr>
                        <a:t>Lines</a:t>
                      </a:r>
                      <a:r>
                        <a:rPr lang="en-US" altLang="zh-TW" sz="2000" baseline="0" dirty="0" smtClean="0">
                          <a:solidFill>
                            <a:schemeClr val="bg1">
                              <a:lumMod val="75000"/>
                            </a:schemeClr>
                          </a:solidFill>
                        </a:rPr>
                        <a:t> of codes</a:t>
                      </a:r>
                      <a:endParaRPr lang="zh-TW" altLang="en-US" sz="2000" dirty="0">
                        <a:solidFill>
                          <a:schemeClr val="bg1">
                            <a:lumMod val="75000"/>
                          </a:schemeClr>
                        </a:solidFill>
                      </a:endParaRPr>
                    </a:p>
                  </a:txBody>
                  <a:tcPr anchor="ctr"/>
                </a:tc>
              </a:tr>
            </a:tbl>
          </a:graphicData>
        </a:graphic>
      </p:graphicFrame>
      <p:sp>
        <p:nvSpPr>
          <p:cNvPr id="4" name="內容版面配置區 3"/>
          <p:cNvSpPr>
            <a:spLocks noGrp="1"/>
          </p:cNvSpPr>
          <p:nvPr>
            <p:ph idx="1"/>
          </p:nvPr>
        </p:nvSpPr>
        <p:spPr/>
        <p:txBody>
          <a:bodyPr/>
          <a:lstStyle/>
          <a:p>
            <a:endParaRPr kumimoji="1" lang="zh-TW" altLang="en-US" dirty="0"/>
          </a:p>
        </p:txBody>
      </p:sp>
      <p:pic>
        <p:nvPicPr>
          <p:cNvPr id="6" name="圖片 5"/>
          <p:cNvPicPr>
            <a:picLocks noChangeAspect="1"/>
          </p:cNvPicPr>
          <p:nvPr/>
        </p:nvPicPr>
        <p:blipFill rotWithShape="1">
          <a:blip r:embed="rId3"/>
          <a:srcRect r="50313"/>
          <a:stretch/>
        </p:blipFill>
        <p:spPr>
          <a:xfrm>
            <a:off x="5636079" y="1825625"/>
            <a:ext cx="6057900" cy="2366900"/>
          </a:xfrm>
          <a:prstGeom prst="rect">
            <a:avLst/>
          </a:prstGeom>
        </p:spPr>
      </p:pic>
      <p:pic>
        <p:nvPicPr>
          <p:cNvPr id="8" name="圖片 7"/>
          <p:cNvPicPr>
            <a:picLocks noChangeAspect="1"/>
          </p:cNvPicPr>
          <p:nvPr/>
        </p:nvPicPr>
        <p:blipFill rotWithShape="1">
          <a:blip r:embed="rId3"/>
          <a:srcRect l="49777"/>
          <a:stretch/>
        </p:blipFill>
        <p:spPr>
          <a:xfrm>
            <a:off x="2166259" y="4192525"/>
            <a:ext cx="6123214" cy="2366900"/>
          </a:xfrm>
          <a:prstGeom prst="rect">
            <a:avLst/>
          </a:prstGeom>
        </p:spPr>
      </p:pic>
      <p:sp>
        <p:nvSpPr>
          <p:cNvPr id="9" name="內容版面配置區 2"/>
          <p:cNvSpPr txBox="1">
            <a:spLocks/>
          </p:cNvSpPr>
          <p:nvPr/>
        </p:nvSpPr>
        <p:spPr>
          <a:xfrm>
            <a:off x="2204356" y="1825625"/>
            <a:ext cx="91494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dirty="0" smtClean="0"/>
              <a:t>License : GPL v2</a:t>
            </a:r>
            <a:endParaRPr lang="en-US" altLang="zh-TW" dirty="0"/>
          </a:p>
        </p:txBody>
      </p:sp>
    </p:spTree>
    <p:extLst>
      <p:ext uri="{BB962C8B-B14F-4D97-AF65-F5344CB8AC3E}">
        <p14:creationId xmlns:p14="http://schemas.microsoft.com/office/powerpoint/2010/main" val="91731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8474063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1627328"/>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Hashing</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Hashing (2/2)</a:t>
            </a:r>
            <a:br>
              <a:rPr kumimoji="1" lang="en-US" altLang="zh-TW" dirty="0" smtClean="0"/>
            </a:br>
            <a:r>
              <a:rPr kumimoji="1" lang="en-US" altLang="zh-TW" dirty="0" smtClean="0"/>
              <a:t>---- </a:t>
            </a:r>
            <a:r>
              <a:rPr lang="en-US" altLang="zh-TW" dirty="0" smtClean="0"/>
              <a:t>Hasher</a:t>
            </a:r>
            <a:endParaRPr kumimoji="1" lang="en-US" altLang="zh-TW" dirty="0" smtClean="0"/>
          </a:p>
        </p:txBody>
      </p:sp>
      <p:sp>
        <p:nvSpPr>
          <p:cNvPr id="8" name="內容版面配置區 7"/>
          <p:cNvSpPr>
            <a:spLocks noGrp="1"/>
          </p:cNvSpPr>
          <p:nvPr>
            <p:ph idx="1"/>
          </p:nvPr>
        </p:nvSpPr>
        <p:spPr>
          <a:xfrm>
            <a:off x="1907629" y="1825625"/>
            <a:ext cx="8355724" cy="4351338"/>
          </a:xfrm>
        </p:spPr>
        <p:txBody>
          <a:bodyPr/>
          <a:lstStyle/>
          <a:p>
            <a:r>
              <a:rPr lang="en-US" altLang="zh-TW" dirty="0" smtClean="0"/>
              <a:t>A </a:t>
            </a:r>
            <a:r>
              <a:rPr lang="en-US" altLang="zh-TW" dirty="0" err="1" smtClean="0"/>
              <a:t>HashFunction</a:t>
            </a:r>
            <a:r>
              <a:rPr lang="en-US" altLang="zh-TW" dirty="0" smtClean="0"/>
              <a:t> can be asked for a </a:t>
            </a:r>
            <a:r>
              <a:rPr lang="en-US" altLang="zh-TW" dirty="0" err="1" smtClean="0"/>
              <a:t>stateful</a:t>
            </a:r>
            <a:r>
              <a:rPr lang="en-US" altLang="zh-TW" dirty="0" smtClean="0"/>
              <a:t> Hasher, which provides fluent syntax to add data to the hash and then retrieve the hash value.</a:t>
            </a:r>
          </a:p>
          <a:p>
            <a:pPr lvl="1"/>
            <a:r>
              <a:rPr lang="en-US" altLang="zh-TW" dirty="0" smtClean="0"/>
              <a:t>A Hasher can accept any primitive input, byte arrays, character sequences</a:t>
            </a:r>
          </a:p>
          <a:p>
            <a:endParaRPr lang="en-US" altLang="zh-TW" dirty="0" smtClean="0"/>
          </a:p>
          <a:p>
            <a:r>
              <a:rPr lang="en-US" altLang="zh-TW" dirty="0" smtClean="0"/>
              <a:t>Hasher implements the </a:t>
            </a:r>
            <a:r>
              <a:rPr lang="en-US" altLang="zh-TW" dirty="0" err="1" smtClean="0"/>
              <a:t>PrimitiveSink</a:t>
            </a:r>
            <a:r>
              <a:rPr lang="en-US" altLang="zh-TW" dirty="0" smtClean="0"/>
              <a:t> interface, which specifies a fluent API for an object that accepts a stream of primitive values.</a:t>
            </a:r>
            <a:endParaRPr lang="zh-TW" altLang="en-US" dirty="0"/>
          </a:p>
        </p:txBody>
      </p:sp>
    </p:spTree>
    <p:extLst>
      <p:ext uri="{BB962C8B-B14F-4D97-AF65-F5344CB8AC3E}">
        <p14:creationId xmlns:p14="http://schemas.microsoft.com/office/powerpoint/2010/main" val="18577849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49858421"/>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25747693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b="1" dirty="0" err="1" smtClean="0">
                          <a:solidFill>
                            <a:schemeClr val="bg1"/>
                          </a:solidFill>
                        </a:rPr>
                        <a:t>EventBus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err="1" smtClean="0"/>
              <a:t>EventBus</a:t>
            </a:r>
            <a:r>
              <a:rPr kumimoji="1" lang="en-US" altLang="zh-TW" dirty="0" smtClean="0"/>
              <a:t> (1/2)</a:t>
            </a:r>
          </a:p>
        </p:txBody>
      </p:sp>
      <p:sp>
        <p:nvSpPr>
          <p:cNvPr id="8" name="內容版面配置區 7"/>
          <p:cNvSpPr>
            <a:spLocks noGrp="1"/>
          </p:cNvSpPr>
          <p:nvPr>
            <p:ph idx="1"/>
          </p:nvPr>
        </p:nvSpPr>
        <p:spPr>
          <a:xfrm>
            <a:off x="1943100" y="1825625"/>
            <a:ext cx="8623301" cy="4351338"/>
          </a:xfrm>
        </p:spPr>
        <p:txBody>
          <a:bodyPr/>
          <a:lstStyle/>
          <a:p>
            <a:r>
              <a:rPr lang="en-US" altLang="zh-TW" dirty="0" smtClean="0"/>
              <a:t>Publish-subscribe-style communication between  </a:t>
            </a:r>
            <a:r>
              <a:rPr lang="en-US" altLang="zh-TW" dirty="0" smtClean="0">
                <a:solidFill>
                  <a:srgbClr val="FF0000"/>
                </a:solidFill>
              </a:rPr>
              <a:t>components</a:t>
            </a:r>
            <a:r>
              <a:rPr lang="en-US" altLang="zh-TW" dirty="0" smtClean="0"/>
              <a:t> without requiring the components to explicitly </a:t>
            </a:r>
            <a:r>
              <a:rPr lang="en-US" altLang="zh-TW" dirty="0" smtClean="0">
                <a:solidFill>
                  <a:srgbClr val="FF0000"/>
                </a:solidFill>
              </a:rPr>
              <a:t>register</a:t>
            </a:r>
            <a:r>
              <a:rPr lang="en-US" altLang="zh-TW" dirty="0" smtClean="0"/>
              <a:t> with one another. </a:t>
            </a:r>
          </a:p>
          <a:p>
            <a:r>
              <a:rPr lang="en-US" altLang="zh-TW" dirty="0" smtClean="0"/>
              <a:t>It is </a:t>
            </a:r>
            <a:r>
              <a:rPr lang="en-US" altLang="zh-TW" dirty="0" smtClean="0">
                <a:solidFill>
                  <a:srgbClr val="FF0000"/>
                </a:solidFill>
              </a:rPr>
              <a:t>not</a:t>
            </a:r>
            <a:r>
              <a:rPr lang="en-US" altLang="zh-TW" dirty="0" smtClean="0"/>
              <a:t> a general-purpose publish-subscribe system.</a:t>
            </a:r>
          </a:p>
          <a:p>
            <a:endParaRPr kumimoji="1" lang="zh-TW" altLang="en-US" dirty="0"/>
          </a:p>
        </p:txBody>
      </p:sp>
      <p:pic>
        <p:nvPicPr>
          <p:cNvPr id="9" name="圖片 8"/>
          <p:cNvPicPr>
            <a:picLocks noChangeAspect="1"/>
          </p:cNvPicPr>
          <p:nvPr/>
        </p:nvPicPr>
        <p:blipFill>
          <a:blip r:embed="rId2"/>
          <a:stretch>
            <a:fillRect/>
          </a:stretch>
        </p:blipFill>
        <p:spPr>
          <a:xfrm>
            <a:off x="2544684" y="3831768"/>
            <a:ext cx="6704762" cy="2685714"/>
          </a:xfrm>
          <a:prstGeom prst="rect">
            <a:avLst/>
          </a:prstGeom>
        </p:spPr>
      </p:pic>
    </p:spTree>
    <p:extLst>
      <p:ext uri="{BB962C8B-B14F-4D97-AF65-F5344CB8AC3E}">
        <p14:creationId xmlns:p14="http://schemas.microsoft.com/office/powerpoint/2010/main" val="878756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7816573"/>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863785021"/>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b="1" dirty="0" err="1" smtClean="0">
                          <a:solidFill>
                            <a:schemeClr val="bg1"/>
                          </a:solidFill>
                        </a:rPr>
                        <a:t>EventBus</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p:txBody>
          <a:bodyPr/>
          <a:lstStyle/>
          <a:p>
            <a:pPr algn="ctr"/>
            <a:r>
              <a:rPr kumimoji="1" lang="en-US" altLang="zh-TW" dirty="0" err="1" smtClean="0"/>
              <a:t>EventBus</a:t>
            </a:r>
            <a:r>
              <a:rPr kumimoji="1" lang="en-US" altLang="zh-TW" dirty="0" smtClean="0"/>
              <a:t> (2/2)</a:t>
            </a:r>
          </a:p>
        </p:txBody>
      </p:sp>
      <p:pic>
        <p:nvPicPr>
          <p:cNvPr id="10" name="內容版面配置區 3"/>
          <p:cNvPicPr>
            <a:picLocks noChangeAspect="1"/>
          </p:cNvPicPr>
          <p:nvPr/>
        </p:nvPicPr>
        <p:blipFill>
          <a:blip r:embed="rId2"/>
          <a:stretch>
            <a:fillRect/>
          </a:stretch>
        </p:blipFill>
        <p:spPr>
          <a:xfrm>
            <a:off x="2672190" y="1804988"/>
            <a:ext cx="6847619" cy="3561905"/>
          </a:xfrm>
          <a:prstGeom prst="rect">
            <a:avLst/>
          </a:prstGeom>
        </p:spPr>
      </p:pic>
    </p:spTree>
    <p:extLst>
      <p:ext uri="{BB962C8B-B14F-4D97-AF65-F5344CB8AC3E}">
        <p14:creationId xmlns:p14="http://schemas.microsoft.com/office/powerpoint/2010/main" val="2007669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04254729"/>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633468526"/>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Math</a:t>
                      </a:r>
                      <a:endParaRPr lang="zh-TW" altLang="en-US" b="1" dirty="0">
                        <a:solidFill>
                          <a:schemeClr val="bg1"/>
                        </a:solidFill>
                      </a:endParaRPr>
                    </a:p>
                  </a:txBody>
                  <a:tcPr anchor="ctr">
                    <a:solidFill>
                      <a:schemeClr val="accent1"/>
                    </a:solidFill>
                  </a:tcP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Math</a:t>
            </a:r>
          </a:p>
        </p:txBody>
      </p:sp>
      <p:sp>
        <p:nvSpPr>
          <p:cNvPr id="8" name="內容版面配置區 7"/>
          <p:cNvSpPr>
            <a:spLocks noGrp="1"/>
          </p:cNvSpPr>
          <p:nvPr>
            <p:ph idx="1"/>
          </p:nvPr>
        </p:nvSpPr>
        <p:spPr>
          <a:xfrm>
            <a:off x="1939159" y="1825625"/>
            <a:ext cx="8627242" cy="4351338"/>
          </a:xfrm>
        </p:spPr>
        <p:txBody>
          <a:bodyPr/>
          <a:lstStyle/>
          <a:p>
            <a:r>
              <a:rPr lang="en-US" altLang="zh-TW" dirty="0" smtClean="0"/>
              <a:t>Check Overflow</a:t>
            </a:r>
          </a:p>
          <a:p>
            <a:r>
              <a:rPr lang="en-US" altLang="zh-TW" dirty="0" smtClean="0"/>
              <a:t>More readable(than </a:t>
            </a:r>
            <a:r>
              <a:rPr lang="en-US" altLang="zh-TW" dirty="0" err="1" smtClean="0"/>
              <a:t>java.lang</a:t>
            </a:r>
            <a:r>
              <a:rPr lang="en-US" altLang="zh-TW" dirty="0" smtClean="0"/>
              <a:t>,…)</a:t>
            </a:r>
          </a:p>
          <a:p>
            <a:r>
              <a:rPr lang="en-US" altLang="zh-TW" dirty="0" smtClean="0"/>
              <a:t>Fast(as Apache common, </a:t>
            </a:r>
            <a:r>
              <a:rPr lang="en-US" altLang="zh-TW" dirty="0" err="1" smtClean="0"/>
              <a:t>MathUtils</a:t>
            </a:r>
            <a:r>
              <a:rPr lang="en-US" altLang="zh-TW" dirty="0" smtClean="0"/>
              <a:t>)</a:t>
            </a:r>
          </a:p>
          <a:p>
            <a:r>
              <a:rPr lang="en-US" altLang="zh-TW" dirty="0" smtClean="0"/>
              <a:t>Additional functions besides JDK</a:t>
            </a:r>
            <a:endParaRPr lang="zh-TW" altLang="en-US" dirty="0" smtClean="0"/>
          </a:p>
          <a:p>
            <a:endParaRPr kumimoji="1" lang="zh-TW" altLang="en-US" dirty="0"/>
          </a:p>
        </p:txBody>
      </p:sp>
    </p:spTree>
    <p:extLst>
      <p:ext uri="{BB962C8B-B14F-4D97-AF65-F5344CB8AC3E}">
        <p14:creationId xmlns:p14="http://schemas.microsoft.com/office/powerpoint/2010/main" val="1037640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90712554"/>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8849115"/>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Reflection</a:t>
                      </a:r>
                      <a:endParaRPr lang="zh-TW" altLang="en-US" b="1" dirty="0">
                        <a:solidFill>
                          <a:schemeClr val="bg1"/>
                        </a:solidFill>
                      </a:endParaRPr>
                    </a:p>
                  </a:txBody>
                  <a:tcPr anchor="ctr">
                    <a:solidFill>
                      <a:schemeClr val="accent1"/>
                    </a:solidFill>
                  </a:tcP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Reflection</a:t>
            </a:r>
          </a:p>
        </p:txBody>
      </p:sp>
      <p:sp>
        <p:nvSpPr>
          <p:cNvPr id="8" name="內容版面配置區 7"/>
          <p:cNvSpPr>
            <a:spLocks noGrp="1"/>
          </p:cNvSpPr>
          <p:nvPr>
            <p:ph idx="1"/>
          </p:nvPr>
        </p:nvSpPr>
        <p:spPr>
          <a:xfrm>
            <a:off x="1954924" y="1825625"/>
            <a:ext cx="8611477" cy="4351338"/>
          </a:xfrm>
        </p:spPr>
        <p:txBody>
          <a:bodyPr/>
          <a:lstStyle/>
          <a:p>
            <a:r>
              <a:rPr kumimoji="1" lang="en-US" altLang="zh-TW" dirty="0" err="1" smtClean="0"/>
              <a:t>TypeToken</a:t>
            </a:r>
            <a:endParaRPr kumimoji="1" lang="en-US" altLang="zh-TW" dirty="0" smtClean="0"/>
          </a:p>
          <a:p>
            <a:r>
              <a:rPr kumimoji="1" lang="en-US" altLang="zh-TW" dirty="0" err="1" smtClean="0"/>
              <a:t>Invokable</a:t>
            </a:r>
            <a:endParaRPr kumimoji="1" lang="en-US" altLang="zh-TW" dirty="0" smtClean="0"/>
          </a:p>
          <a:p>
            <a:r>
              <a:rPr kumimoji="1" lang="en-US" altLang="zh-TW" dirty="0" smtClean="0"/>
              <a:t>Dynamic Proxies</a:t>
            </a:r>
          </a:p>
          <a:p>
            <a:r>
              <a:rPr kumimoji="1" lang="en-US" altLang="zh-TW" dirty="0" err="1" smtClean="0"/>
              <a:t>ClassPath</a:t>
            </a:r>
            <a:endParaRPr kumimoji="1" lang="zh-TW" altLang="en-US" dirty="0"/>
          </a:p>
        </p:txBody>
      </p:sp>
    </p:spTree>
    <p:extLst>
      <p:ext uri="{BB962C8B-B14F-4D97-AF65-F5344CB8AC3E}">
        <p14:creationId xmlns:p14="http://schemas.microsoft.com/office/powerpoint/2010/main" val="1583227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9989355"/>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397881"/>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Reflection</a:t>
                      </a:r>
                      <a:endParaRPr lang="zh-TW" altLang="en-US" b="1" dirty="0">
                        <a:solidFill>
                          <a:schemeClr val="bg1"/>
                        </a:solidFill>
                      </a:endParaRPr>
                    </a:p>
                  </a:txBody>
                  <a:tcPr anchor="ctr">
                    <a:solidFill>
                      <a:schemeClr val="accent1"/>
                    </a:solidFill>
                  </a:tcP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Reflection (1/2)</a:t>
            </a:r>
          </a:p>
        </p:txBody>
      </p:sp>
      <p:sp>
        <p:nvSpPr>
          <p:cNvPr id="8" name="內容版面配置區 7"/>
          <p:cNvSpPr>
            <a:spLocks noGrp="1"/>
          </p:cNvSpPr>
          <p:nvPr>
            <p:ph idx="1"/>
          </p:nvPr>
        </p:nvSpPr>
        <p:spPr>
          <a:xfrm>
            <a:off x="1954924" y="1825624"/>
            <a:ext cx="8466083" cy="4689475"/>
          </a:xfrm>
        </p:spPr>
        <p:txBody>
          <a:bodyPr>
            <a:normAutofit/>
          </a:bodyPr>
          <a:lstStyle/>
          <a:p>
            <a:r>
              <a:rPr lang="en-US" altLang="zh-TW" sz="2400" dirty="0" err="1">
                <a:solidFill>
                  <a:srgbClr val="FF0000"/>
                </a:solidFill>
                <a:latin typeface="Menlo-Regular" charset="0"/>
              </a:rPr>
              <a:t>TypeToken</a:t>
            </a:r>
            <a:endParaRPr lang="en-US" altLang="zh-TW" sz="2400" dirty="0">
              <a:solidFill>
                <a:srgbClr val="FF0000"/>
              </a:solidFill>
              <a:latin typeface="Menlo-Regular" charset="0"/>
            </a:endParaRPr>
          </a:p>
          <a:p>
            <a:pPr lvl="1"/>
            <a:r>
              <a:rPr lang="en-US" altLang="zh-TW" dirty="0"/>
              <a:t>allows you to detect the generic types of methods and </a:t>
            </a:r>
            <a:r>
              <a:rPr lang="en-US" altLang="zh-TW" dirty="0" smtClean="0"/>
              <a:t>classes, </a:t>
            </a:r>
            <a:r>
              <a:rPr kumimoji="1" lang="en-US" altLang="zh-TW" dirty="0" smtClean="0"/>
              <a:t>even at runtime</a:t>
            </a:r>
          </a:p>
          <a:p>
            <a:pPr lvl="1"/>
            <a:r>
              <a:rPr kumimoji="1" lang="en-US" altLang="zh-TW" dirty="0"/>
              <a:t>supports non-reified types such as</a:t>
            </a:r>
            <a:r>
              <a:rPr lang="en-US" altLang="zh-TW" dirty="0" smtClean="0">
                <a:solidFill>
                  <a:srgbClr val="1B1F22"/>
                </a:solidFill>
                <a:latin typeface="HelveticaNeue" charset="0"/>
              </a:rPr>
              <a:t> </a:t>
            </a:r>
            <a:r>
              <a:rPr lang="en-US" altLang="zh-TW" sz="2000" dirty="0" smtClean="0">
                <a:solidFill>
                  <a:srgbClr val="1B1F22"/>
                </a:solidFill>
                <a:latin typeface="Menlo-Regular" charset="0"/>
              </a:rPr>
              <a:t>T</a:t>
            </a:r>
            <a:r>
              <a:rPr lang="en-US" altLang="zh-TW" dirty="0" smtClean="0">
                <a:solidFill>
                  <a:srgbClr val="1B1F22"/>
                </a:solidFill>
                <a:latin typeface="HelveticaNeue" charset="0"/>
              </a:rPr>
              <a:t>, </a:t>
            </a:r>
            <a:r>
              <a:rPr lang="en-US" altLang="zh-TW" sz="2000" dirty="0" smtClean="0">
                <a:solidFill>
                  <a:srgbClr val="1B1F22"/>
                </a:solidFill>
                <a:latin typeface="Menlo-Regular" charset="0"/>
              </a:rPr>
              <a:t>List&lt;T&gt;</a:t>
            </a:r>
            <a:r>
              <a:rPr lang="en-US" altLang="zh-TW" dirty="0" smtClean="0">
                <a:solidFill>
                  <a:srgbClr val="1B1F22"/>
                </a:solidFill>
                <a:latin typeface="HelveticaNeue" charset="0"/>
              </a:rPr>
              <a:t> </a:t>
            </a:r>
            <a:r>
              <a:rPr kumimoji="1" lang="en-US" altLang="zh-TW" dirty="0"/>
              <a:t>or even</a:t>
            </a:r>
            <a:r>
              <a:rPr lang="en-US" altLang="zh-TW" dirty="0" smtClean="0">
                <a:solidFill>
                  <a:srgbClr val="1B1F22"/>
                </a:solidFill>
                <a:latin typeface="HelveticaNeue" charset="0"/>
              </a:rPr>
              <a:t> </a:t>
            </a:r>
            <a:r>
              <a:rPr lang="en-US" altLang="zh-TW" sz="2000" dirty="0" smtClean="0">
                <a:solidFill>
                  <a:srgbClr val="1B1F22"/>
                </a:solidFill>
                <a:latin typeface="Menlo-Regular" charset="0"/>
              </a:rPr>
              <a:t>List&lt;? extends Number&gt;</a:t>
            </a:r>
          </a:p>
          <a:p>
            <a:pPr lvl="1"/>
            <a:r>
              <a:rPr kumimoji="1" lang="en-US" altLang="zh-TW" dirty="0" smtClean="0"/>
              <a:t>e.g.</a:t>
            </a:r>
          </a:p>
          <a:p>
            <a:pPr lvl="1"/>
            <a:endParaRPr kumimoji="1" lang="en-US" altLang="zh-TW" dirty="0"/>
          </a:p>
          <a:p>
            <a:pPr lvl="1"/>
            <a:endParaRPr kumimoji="1" lang="en-US" altLang="zh-TW" dirty="0" smtClean="0"/>
          </a:p>
          <a:p>
            <a:pPr lvl="1"/>
            <a:endParaRPr kumimoji="1" lang="en-US" altLang="zh-TW" dirty="0"/>
          </a:p>
          <a:p>
            <a:r>
              <a:rPr kumimoji="1" lang="en-US" altLang="zh-TW" dirty="0" smtClean="0"/>
              <a:t>Dynamic Proxies</a:t>
            </a:r>
          </a:p>
          <a:p>
            <a:pPr lvl="1"/>
            <a:r>
              <a:rPr lang="en-US" altLang="zh-TW" dirty="0" smtClean="0"/>
              <a:t> a type safer and more convenient API to create Java dynamic proxies when only a single interface type is to be </a:t>
            </a:r>
            <a:r>
              <a:rPr lang="en-US" altLang="zh-TW" dirty="0" err="1" smtClean="0"/>
              <a:t>proxied</a:t>
            </a:r>
            <a:r>
              <a:rPr lang="en-US" altLang="zh-TW" dirty="0" smtClean="0"/>
              <a:t>.</a:t>
            </a:r>
          </a:p>
          <a:p>
            <a:pPr lvl="1"/>
            <a:endParaRPr kumimoji="1" lang="en-US" altLang="zh-TW" dirty="0" smtClean="0"/>
          </a:p>
        </p:txBody>
      </p:sp>
      <p:graphicFrame>
        <p:nvGraphicFramePr>
          <p:cNvPr id="2" name="表格 1"/>
          <p:cNvGraphicFramePr>
            <a:graphicFrameLocks noGrp="1"/>
          </p:cNvGraphicFramePr>
          <p:nvPr>
            <p:extLst>
              <p:ext uri="{D42A27DB-BD31-4B8C-83A1-F6EECF244321}">
                <p14:modId xmlns:p14="http://schemas.microsoft.com/office/powerpoint/2010/main" val="900489306"/>
              </p:ext>
            </p:extLst>
          </p:nvPr>
        </p:nvGraphicFramePr>
        <p:xfrm>
          <a:off x="3412671" y="3762275"/>
          <a:ext cx="6757697" cy="1381760"/>
        </p:xfrm>
        <a:graphic>
          <a:graphicData uri="http://schemas.openxmlformats.org/drawingml/2006/table">
            <a:tbl>
              <a:tblPr firstRow="1" bandRow="1">
                <a:tableStyleId>{7DF18680-E054-41AD-8BC1-D1AEF772440D}</a:tableStyleId>
              </a:tblPr>
              <a:tblGrid>
                <a:gridCol w="1372936"/>
                <a:gridCol w="2790850"/>
                <a:gridCol w="2593911"/>
              </a:tblGrid>
              <a:tr h="370840">
                <a:tc>
                  <a:txBody>
                    <a:bodyPr/>
                    <a:lstStyle/>
                    <a:p>
                      <a:endParaRPr lang="zh-TW" altLang="en-US" dirty="0"/>
                    </a:p>
                  </a:txBody>
                  <a:tcPr/>
                </a:tc>
                <a:tc>
                  <a:txBody>
                    <a:bodyPr/>
                    <a:lstStyle/>
                    <a:p>
                      <a:r>
                        <a:rPr lang="en-US" altLang="zh-TW" dirty="0" smtClean="0"/>
                        <a:t>Java </a:t>
                      </a:r>
                      <a:endParaRPr lang="zh-TW" altLang="en-US" dirty="0"/>
                    </a:p>
                  </a:txBody>
                  <a:tcPr/>
                </a:tc>
                <a:tc>
                  <a:txBody>
                    <a:bodyPr/>
                    <a:lstStyle/>
                    <a:p>
                      <a:r>
                        <a:rPr lang="en-US" altLang="zh-TW" dirty="0" smtClean="0"/>
                        <a:t>Guava</a:t>
                      </a:r>
                      <a:endParaRPr lang="zh-TW" altLang="en-US" dirty="0"/>
                    </a:p>
                  </a:txBody>
                  <a:tcPr/>
                </a:tc>
              </a:tr>
              <a:tr h="370840">
                <a:tc>
                  <a:txBody>
                    <a:bodyPr/>
                    <a:lstStyle/>
                    <a:p>
                      <a:r>
                        <a:rPr lang="en-US" altLang="zh-TW" dirty="0" smtClean="0"/>
                        <a:t>Type </a:t>
                      </a:r>
                      <a:endParaRPr lang="zh-TW" altLang="en-US" dirty="0"/>
                    </a:p>
                  </a:txBody>
                  <a:tcPr/>
                </a:tc>
                <a:tc>
                  <a:txBody>
                    <a:bodyPr/>
                    <a:lstStyle/>
                    <a:p>
                      <a:pPr marL="0" algn="l" rtl="0" eaLnBrk="1" fontAlgn="t" latinLnBrk="0" hangingPunct="1">
                        <a:spcBef>
                          <a:spcPts val="0"/>
                        </a:spcBef>
                        <a:spcAft>
                          <a:spcPts val="0"/>
                        </a:spcAft>
                      </a:pPr>
                      <a:r>
                        <a:rPr lang="en-US" sz="1800" b="1" i="0" u="none" strike="noStrike" kern="1200">
                          <a:solidFill>
                            <a:srgbClr val="1B1F22"/>
                          </a:solidFill>
                          <a:effectLst/>
                          <a:latin typeface="Menlo-Regular" charset="0"/>
                        </a:rPr>
                        <a:t>ArrayList&lt;String&gt;</a:t>
                      </a:r>
                      <a:endParaRPr lang="en-US" sz="1800" b="0" i="0" u="none" strike="noStrike">
                        <a:effectLst/>
                        <a:latin typeface="Arial" charset="0"/>
                      </a:endParaRPr>
                    </a:p>
                  </a:txBody>
                  <a:tcPr/>
                </a:tc>
                <a:tc>
                  <a:txBody>
                    <a:bodyPr/>
                    <a:lstStyle/>
                    <a:p>
                      <a:pPr marL="0" algn="l" rtl="0" eaLnBrk="1" fontAlgn="t" latinLnBrk="0" hangingPunct="1">
                        <a:spcBef>
                          <a:spcPts val="0"/>
                        </a:spcBef>
                        <a:spcAft>
                          <a:spcPts val="0"/>
                        </a:spcAft>
                      </a:pPr>
                      <a:r>
                        <a:rPr lang="en-US" sz="1800" b="1" i="0" u="none" strike="noStrike" kern="1200">
                          <a:solidFill>
                            <a:srgbClr val="1B1F22"/>
                          </a:solidFill>
                          <a:effectLst/>
                          <a:latin typeface="Menlo-Regular" charset="0"/>
                        </a:rPr>
                        <a:t>List&lt;String&gt;</a:t>
                      </a:r>
                      <a:endParaRPr lang="en-US" sz="1800" b="0" i="0" u="none" strike="noStrike">
                        <a:effectLst/>
                        <a:latin typeface="Arial" charset="0"/>
                      </a:endParaRPr>
                    </a:p>
                  </a:txBody>
                  <a:tcPr/>
                </a:tc>
              </a:tr>
              <a:tr h="370840">
                <a:tc>
                  <a:txBody>
                    <a:bodyPr/>
                    <a:lstStyle/>
                    <a:p>
                      <a:r>
                        <a:rPr lang="en-US" altLang="zh-TW" dirty="0" smtClean="0"/>
                        <a:t>Return type</a:t>
                      </a:r>
                      <a:endParaRPr lang="zh-TW" altLang="en-US" dirty="0"/>
                    </a:p>
                  </a:txBody>
                  <a:tcPr/>
                </a:tc>
                <a:tc>
                  <a:txBody>
                    <a:bodyPr/>
                    <a:lstStyle/>
                    <a:p>
                      <a:pPr marL="0" algn="l" rtl="0" eaLnBrk="1" fontAlgn="t" latinLnBrk="0" hangingPunct="1">
                        <a:spcBef>
                          <a:spcPts val="0"/>
                        </a:spcBef>
                        <a:spcAft>
                          <a:spcPts val="0"/>
                        </a:spcAft>
                      </a:pPr>
                      <a:r>
                        <a:rPr lang="en-US" sz="1800" b="0" i="0" u="none" strike="noStrike" kern="1200">
                          <a:solidFill>
                            <a:srgbClr val="1B1F22"/>
                          </a:solidFill>
                          <a:effectLst/>
                          <a:latin typeface="Menlo-Regular" charset="0"/>
                        </a:rPr>
                        <a:t>ArrayList&lt;Object&gt;</a:t>
                      </a:r>
                      <a:endParaRPr lang="en-US" sz="1800" b="0" i="0" u="none" strike="noStrike">
                        <a:effectLst/>
                        <a:latin typeface="Arial" charset="0"/>
                      </a:endParaRPr>
                    </a:p>
                  </a:txBody>
                  <a:tcPr/>
                </a:tc>
                <a:tc>
                  <a:txBody>
                    <a:bodyPr/>
                    <a:lstStyle/>
                    <a:p>
                      <a:pPr marL="0" marR="0" indent="0" algn="l" rtl="0" eaLnBrk="1" fontAlgn="auto" latinLnBrk="0" hangingPunct="1">
                        <a:spcBef>
                          <a:spcPts val="0"/>
                        </a:spcBef>
                        <a:spcAft>
                          <a:spcPts val="0"/>
                        </a:spcAft>
                      </a:pPr>
                      <a:r>
                        <a:rPr lang="en-US" sz="1800" b="0" i="0" u="none" strike="noStrike" kern="1200" dirty="0">
                          <a:solidFill>
                            <a:srgbClr val="1B1F22"/>
                          </a:solidFill>
                          <a:effectLst/>
                          <a:latin typeface="Menlo-Regular" charset="0"/>
                        </a:rPr>
                        <a:t>List&lt;String&gt;</a:t>
                      </a:r>
                      <a:endParaRPr lang="en-US" sz="1800" b="0" i="0" u="none" strike="noStrike" dirty="0">
                        <a:effectLst/>
                        <a:latin typeface="Arial"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Calibri" charset="0"/>
                        </a:rPr>
                        <a:t>(</a:t>
                      </a:r>
                      <a:r>
                        <a:rPr lang="en-US" sz="1800" b="0" i="0" u="none" strike="noStrike" kern="1200" dirty="0" err="1">
                          <a:solidFill>
                            <a:srgbClr val="000000"/>
                          </a:solidFill>
                          <a:effectLst/>
                          <a:latin typeface="Calibri" charset="0"/>
                        </a:rPr>
                        <a:t>ParameterizedType</a:t>
                      </a:r>
                      <a:r>
                        <a:rPr lang="en-US" sz="1800" b="0" i="0" u="none" strike="noStrike" kern="1200" dirty="0">
                          <a:solidFill>
                            <a:srgbClr val="000000"/>
                          </a:solidFill>
                          <a:effectLst/>
                          <a:latin typeface="Calibri" charset="0"/>
                        </a:rPr>
                        <a:t>)</a:t>
                      </a:r>
                      <a:endParaRPr lang="en-US" sz="1800" b="0" i="0" u="none" strike="noStrike" dirty="0">
                        <a:effectLst/>
                        <a:latin typeface="Arial" charset="0"/>
                      </a:endParaRPr>
                    </a:p>
                  </a:txBody>
                  <a:tcPr/>
                </a:tc>
              </a:tr>
            </a:tbl>
          </a:graphicData>
        </a:graphic>
      </p:graphicFrame>
    </p:spTree>
    <p:extLst>
      <p:ext uri="{BB962C8B-B14F-4D97-AF65-F5344CB8AC3E}">
        <p14:creationId xmlns:p14="http://schemas.microsoft.com/office/powerpoint/2010/main" val="21376509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271963906"/>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98087437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b="1" dirty="0" smtClean="0">
                          <a:solidFill>
                            <a:schemeClr val="bg1"/>
                          </a:solidFill>
                        </a:rPr>
                        <a:t>Reflection</a:t>
                      </a:r>
                      <a:endParaRPr lang="zh-TW" altLang="en-US" b="1" dirty="0">
                        <a:solidFill>
                          <a:schemeClr val="bg1"/>
                        </a:solidFill>
                      </a:endParaRPr>
                    </a:p>
                  </a:txBody>
                  <a:tcPr anchor="ctr">
                    <a:solidFill>
                      <a:schemeClr val="accent1"/>
                    </a:solidFill>
                  </a:tcP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Reflection (2/2)</a:t>
            </a:r>
          </a:p>
        </p:txBody>
      </p:sp>
      <p:sp>
        <p:nvSpPr>
          <p:cNvPr id="8" name="內容版面配置區 7"/>
          <p:cNvSpPr>
            <a:spLocks noGrp="1"/>
          </p:cNvSpPr>
          <p:nvPr>
            <p:ph idx="1"/>
          </p:nvPr>
        </p:nvSpPr>
        <p:spPr>
          <a:xfrm>
            <a:off x="1954925" y="1825625"/>
            <a:ext cx="8282152" cy="4656818"/>
          </a:xfrm>
        </p:spPr>
        <p:txBody>
          <a:bodyPr>
            <a:normAutofit/>
          </a:bodyPr>
          <a:lstStyle/>
          <a:p>
            <a:r>
              <a:rPr kumimoji="1" lang="en-US" altLang="zh-TW" dirty="0" err="1" smtClean="0"/>
              <a:t>Invokable</a:t>
            </a:r>
            <a:endParaRPr kumimoji="1" lang="en-US" altLang="zh-TW" dirty="0" smtClean="0"/>
          </a:p>
          <a:p>
            <a:pPr lvl="1"/>
            <a:r>
              <a:rPr lang="en-US" altLang="zh-TW" sz="2200" dirty="0"/>
              <a:t>a fluent wrapper of </a:t>
            </a:r>
            <a:r>
              <a:rPr lang="en-US" altLang="zh-TW" sz="2200" dirty="0" err="1" smtClean="0"/>
              <a:t>java.lang.reflect.Method</a:t>
            </a:r>
            <a:r>
              <a:rPr lang="en-US" altLang="zh-TW" sz="2200" dirty="0" smtClean="0"/>
              <a:t> and </a:t>
            </a:r>
            <a:r>
              <a:rPr lang="en-US" altLang="zh-TW" sz="2200" dirty="0" err="1" smtClean="0"/>
              <a:t>java.lang.reflect</a:t>
            </a:r>
            <a:r>
              <a:rPr lang="en-US" altLang="zh-TW" sz="2200" dirty="0" smtClean="0"/>
              <a:t>. Constructor which </a:t>
            </a:r>
            <a:r>
              <a:rPr lang="en-US" altLang="zh-TW" sz="2200" dirty="0"/>
              <a:t>simplifies common reflective code using </a:t>
            </a:r>
            <a:r>
              <a:rPr lang="en-US" altLang="zh-TW" sz="2200" dirty="0" smtClean="0"/>
              <a:t>either. </a:t>
            </a:r>
            <a:r>
              <a:rPr lang="en-US" altLang="zh-TW" sz="2200" dirty="0" err="1" smtClean="0"/>
              <a:t>e,g</a:t>
            </a:r>
            <a:r>
              <a:rPr lang="en-US" altLang="zh-TW" sz="2200" dirty="0" smtClean="0"/>
              <a:t>.</a:t>
            </a:r>
            <a:endParaRPr kumimoji="1" lang="en-US" altLang="zh-TW" sz="2200" dirty="0" smtClean="0"/>
          </a:p>
          <a:p>
            <a:pPr lvl="1"/>
            <a:endParaRPr kumimoji="1" lang="en-US" altLang="zh-TW" sz="2200" dirty="0" smtClean="0"/>
          </a:p>
          <a:p>
            <a:pPr lvl="1"/>
            <a:endParaRPr kumimoji="1" lang="en-US" altLang="zh-TW" sz="2200" dirty="0" smtClean="0"/>
          </a:p>
          <a:p>
            <a:pPr lvl="1"/>
            <a:endParaRPr kumimoji="1" lang="en-US" altLang="zh-TW" sz="2200" dirty="0"/>
          </a:p>
          <a:p>
            <a:r>
              <a:rPr lang="en-US" altLang="zh-TW" sz="2400" dirty="0" err="1" smtClean="0">
                <a:solidFill>
                  <a:srgbClr val="FF0000"/>
                </a:solidFill>
                <a:latin typeface="Menlo-Regular" charset="0"/>
              </a:rPr>
              <a:t>ClassPath</a:t>
            </a:r>
            <a:endParaRPr lang="en-US" altLang="zh-TW" sz="2400" dirty="0" smtClean="0">
              <a:solidFill>
                <a:srgbClr val="FF0000"/>
              </a:solidFill>
              <a:latin typeface="Menlo-Regular" charset="0"/>
            </a:endParaRPr>
          </a:p>
          <a:p>
            <a:pPr lvl="1"/>
            <a:r>
              <a:rPr lang="en-US" altLang="zh-TW" sz="2200" dirty="0" smtClean="0"/>
              <a:t>a utility that offers best-effort class path scanning.</a:t>
            </a:r>
          </a:p>
          <a:p>
            <a:pPr lvl="1"/>
            <a:r>
              <a:rPr lang="en-US" altLang="zh-TW" sz="2200" dirty="0" smtClean="0"/>
              <a:t>able to go through all classes under a certain package or project</a:t>
            </a:r>
          </a:p>
          <a:p>
            <a:pPr lvl="1"/>
            <a:r>
              <a:rPr lang="en-US" altLang="zh-TW" sz="2200" dirty="0" smtClean="0"/>
              <a:t>only scans classes in jar files or under a file system directory, so we’d better not use it for mission critical production tasks.</a:t>
            </a:r>
            <a:endParaRPr kumimoji="1" lang="zh-TW" altLang="en-US" sz="2200" dirty="0" smtClean="0"/>
          </a:p>
          <a:p>
            <a:pPr lvl="1"/>
            <a:endParaRPr kumimoji="1" lang="en-US" altLang="zh-TW" dirty="0" smtClean="0"/>
          </a:p>
        </p:txBody>
      </p:sp>
      <p:graphicFrame>
        <p:nvGraphicFramePr>
          <p:cNvPr id="3" name="表格 2"/>
          <p:cNvGraphicFramePr>
            <a:graphicFrameLocks noGrp="1"/>
          </p:cNvGraphicFramePr>
          <p:nvPr>
            <p:extLst>
              <p:ext uri="{D42A27DB-BD31-4B8C-83A1-F6EECF244321}">
                <p14:modId xmlns:p14="http://schemas.microsoft.com/office/powerpoint/2010/main" val="1586790197"/>
              </p:ext>
            </p:extLst>
          </p:nvPr>
        </p:nvGraphicFramePr>
        <p:xfrm>
          <a:off x="3308139" y="2994184"/>
          <a:ext cx="6928937" cy="1137301"/>
        </p:xfrm>
        <a:graphic>
          <a:graphicData uri="http://schemas.openxmlformats.org/drawingml/2006/table">
            <a:tbl>
              <a:tblPr firstRow="1" bandRow="1">
                <a:tableStyleId>{7DF18680-E054-41AD-8BC1-D1AEF772440D}</a:tableStyleId>
              </a:tblPr>
              <a:tblGrid>
                <a:gridCol w="3613471"/>
                <a:gridCol w="3315466"/>
              </a:tblGrid>
              <a:tr h="308616">
                <a:tc>
                  <a:txBody>
                    <a:bodyPr/>
                    <a:lstStyle/>
                    <a:p>
                      <a:pPr algn="ctr"/>
                      <a:r>
                        <a:rPr lang="en-US" altLang="zh-TW" dirty="0" smtClean="0"/>
                        <a:t>JDK</a:t>
                      </a:r>
                      <a:endParaRPr lang="zh-TW" altLang="en-US" dirty="0"/>
                    </a:p>
                  </a:txBody>
                  <a:tcPr anchor="ctr"/>
                </a:tc>
                <a:tc>
                  <a:txBody>
                    <a:bodyPr/>
                    <a:lstStyle/>
                    <a:p>
                      <a:pPr algn="ctr"/>
                      <a:r>
                        <a:rPr lang="en-US" altLang="zh-TW" dirty="0" err="1" smtClean="0"/>
                        <a:t>Invokable</a:t>
                      </a:r>
                      <a:endParaRPr lang="zh-TW" altLang="en-US" dirty="0"/>
                    </a:p>
                  </a:txBody>
                  <a:tcPr anchor="ctr"/>
                </a:tc>
              </a:tr>
              <a:tr h="771541">
                <a:tc>
                  <a:txBody>
                    <a:bodyPr/>
                    <a:lstStyle/>
                    <a:p>
                      <a:r>
                        <a:rPr lang="en-US" altLang="zh-TW" sz="1800" dirty="0" err="1" smtClean="0">
                          <a:solidFill>
                            <a:srgbClr val="1B1F22"/>
                          </a:solidFill>
                          <a:latin typeface="Menlo-Regular" charset="0"/>
                        </a:rPr>
                        <a:t>Modifier.isPublic</a:t>
                      </a:r>
                      <a:r>
                        <a:rPr lang="en-US" altLang="zh-TW" sz="1800" dirty="0" smtClean="0">
                          <a:solidFill>
                            <a:srgbClr val="1B1F22"/>
                          </a:solidFill>
                          <a:latin typeface="Menlo-Regular" charset="0"/>
                        </a:rPr>
                        <a:t>(</a:t>
                      </a:r>
                      <a:r>
                        <a:rPr lang="en-US" altLang="zh-TW" sz="1800" dirty="0" err="1" smtClean="0">
                          <a:solidFill>
                            <a:srgbClr val="1B1F22"/>
                          </a:solidFill>
                          <a:latin typeface="Menlo-Regular" charset="0"/>
                        </a:rPr>
                        <a:t>method.getModifiers</a:t>
                      </a:r>
                      <a:r>
                        <a:rPr lang="en-US" altLang="zh-TW" sz="1800" dirty="0" smtClean="0">
                          <a:solidFill>
                            <a:srgbClr val="1B1F22"/>
                          </a:solidFill>
                          <a:latin typeface="Menlo-Regular" charset="0"/>
                        </a:rPr>
                        <a:t>())</a:t>
                      </a:r>
                    </a:p>
                  </a:txBody>
                  <a:tcPr anchor="ctr"/>
                </a:tc>
                <a:tc>
                  <a:txBody>
                    <a:bodyPr/>
                    <a:lstStyle/>
                    <a:p>
                      <a:r>
                        <a:rPr lang="en-US" altLang="zh-TW" sz="1800" dirty="0" err="1" smtClean="0">
                          <a:solidFill>
                            <a:srgbClr val="000000"/>
                          </a:solidFill>
                          <a:latin typeface="Menlo-Regular" charset="0"/>
                        </a:rPr>
                        <a:t>invokable.isPublic</a:t>
                      </a:r>
                      <a:r>
                        <a:rPr lang="en-US" altLang="zh-TW" sz="1800" dirty="0" smtClean="0">
                          <a:solidFill>
                            <a:srgbClr val="000000"/>
                          </a:solidFill>
                          <a:latin typeface="Menlo-Regular" charset="0"/>
                        </a:rPr>
                        <a:t>()</a:t>
                      </a:r>
                      <a:endParaRPr lang="en-US" altLang="zh-TW" sz="2800" b="1" dirty="0" smtClean="0">
                        <a:solidFill>
                          <a:srgbClr val="0A4DCC"/>
                        </a:solidFill>
                        <a:latin typeface="HelveticaNeue-Medium" charset="0"/>
                      </a:endParaRPr>
                    </a:p>
                  </a:txBody>
                  <a:tcPr anchor="ctr"/>
                </a:tc>
              </a:tr>
            </a:tbl>
          </a:graphicData>
        </a:graphic>
      </p:graphicFrame>
    </p:spTree>
    <p:extLst>
      <p:ext uri="{BB962C8B-B14F-4D97-AF65-F5344CB8AC3E}">
        <p14:creationId xmlns:p14="http://schemas.microsoft.com/office/powerpoint/2010/main" val="5923157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2525" y="3669315"/>
            <a:ext cx="3047181" cy="584775"/>
          </a:xfrm>
          <a:prstGeom prst="rect">
            <a:avLst/>
          </a:prstGeom>
          <a:noFill/>
        </p:spPr>
        <p:txBody>
          <a:bodyPr wrap="none" rtlCol="0">
            <a:spAutoFit/>
          </a:bodyPr>
          <a:lstStyle/>
          <a:p>
            <a:pPr algn="ctr"/>
            <a:r>
              <a:rPr lang="en-US" sz="3200" b="1" spc="151" dirty="0">
                <a:solidFill>
                  <a:schemeClr val="accent2"/>
                </a:solidFill>
                <a:ea typeface="Roboto Bold" charset="0"/>
                <a:cs typeface="Roboto Bold" charset="0"/>
              </a:rPr>
              <a:t>Any questions?</a:t>
            </a:r>
          </a:p>
        </p:txBody>
      </p:sp>
      <p:sp>
        <p:nvSpPr>
          <p:cNvPr id="9" name="TextBox 8"/>
          <p:cNvSpPr txBox="1"/>
          <p:nvPr/>
        </p:nvSpPr>
        <p:spPr>
          <a:xfrm>
            <a:off x="4788095" y="2643394"/>
            <a:ext cx="2636042" cy="995209"/>
          </a:xfrm>
          <a:prstGeom prst="rect">
            <a:avLst/>
          </a:prstGeom>
          <a:noFill/>
        </p:spPr>
        <p:txBody>
          <a:bodyPr wrap="none" rtlCol="0">
            <a:spAutoFit/>
          </a:bodyPr>
          <a:lstStyle/>
          <a:p>
            <a:pPr algn="ctr"/>
            <a:r>
              <a:rPr lang="en-US" sz="5867" b="1" dirty="0">
                <a:solidFill>
                  <a:schemeClr val="accent1"/>
                </a:solidFill>
                <a:ea typeface="Roboto Bold" charset="0"/>
                <a:cs typeface="Roboto Bold" charset="0"/>
              </a:rPr>
              <a:t>Thanks!</a:t>
            </a:r>
          </a:p>
        </p:txBody>
      </p:sp>
    </p:spTree>
    <p:extLst>
      <p:ext uri="{BB962C8B-B14F-4D97-AF65-F5344CB8AC3E}">
        <p14:creationId xmlns:p14="http://schemas.microsoft.com/office/powerpoint/2010/main" val="1029621310"/>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TEAMMATES</a:t>
            </a:r>
            <a:endParaRPr kumimoji="1" lang="zh-TW" altLang="en-US" dirty="0"/>
          </a:p>
        </p:txBody>
      </p:sp>
      <p:sp>
        <p:nvSpPr>
          <p:cNvPr id="3" name="內容版面配置區 2"/>
          <p:cNvSpPr>
            <a:spLocks noGrp="1"/>
          </p:cNvSpPr>
          <p:nvPr>
            <p:ph idx="1"/>
          </p:nvPr>
        </p:nvSpPr>
        <p:spPr>
          <a:xfrm>
            <a:off x="2204356" y="1825625"/>
            <a:ext cx="9149443" cy="4351338"/>
          </a:xfrm>
        </p:spPr>
        <p:txBody>
          <a:bodyPr/>
          <a:lstStyle/>
          <a:p>
            <a:r>
              <a:rPr lang="en-US" altLang="zh-TW" dirty="0"/>
              <a:t>Instructors</a:t>
            </a:r>
          </a:p>
          <a:p>
            <a:pPr lvl="1"/>
            <a:r>
              <a:rPr lang="en-US" altLang="zh-TW" dirty="0"/>
              <a:t>Add/Search course</a:t>
            </a:r>
          </a:p>
          <a:p>
            <a:pPr lvl="1"/>
            <a:r>
              <a:rPr lang="en-US" altLang="zh-TW" dirty="0"/>
              <a:t>Add Feedback Session</a:t>
            </a:r>
          </a:p>
          <a:p>
            <a:pPr lvl="1"/>
            <a:r>
              <a:rPr lang="en-US" altLang="zh-TW" dirty="0"/>
              <a:t>Enroll Student</a:t>
            </a:r>
          </a:p>
          <a:p>
            <a:r>
              <a:rPr lang="en-US" altLang="zh-TW" dirty="0"/>
              <a:t>Students</a:t>
            </a:r>
          </a:p>
          <a:p>
            <a:pPr lvl="1"/>
            <a:r>
              <a:rPr lang="en-US" altLang="zh-TW" dirty="0"/>
              <a:t>Submit feedback </a:t>
            </a:r>
          </a:p>
          <a:p>
            <a:pPr lvl="1"/>
            <a:r>
              <a:rPr lang="en-US" altLang="zh-TW" dirty="0"/>
              <a:t>View </a:t>
            </a:r>
            <a:r>
              <a:rPr lang="en-US" altLang="zh-TW" dirty="0" smtClean="0"/>
              <a:t>response</a:t>
            </a:r>
          </a:p>
          <a:p>
            <a:r>
              <a:rPr lang="en-US" altLang="zh-TW" dirty="0" smtClean="0"/>
              <a:t>Administrators</a:t>
            </a:r>
          </a:p>
          <a:p>
            <a:pPr lvl="1"/>
            <a:r>
              <a:rPr lang="en-US" altLang="zh-TW" dirty="0" smtClean="0"/>
              <a:t>Add instructors/students</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51032330"/>
              </p:ext>
            </p:extLst>
          </p:nvPr>
        </p:nvGraphicFramePr>
        <p:xfrm>
          <a:off x="0" y="1567543"/>
          <a:ext cx="1796143" cy="4609419"/>
        </p:xfrm>
        <a:graphic>
          <a:graphicData uri="http://schemas.openxmlformats.org/drawingml/2006/table">
            <a:tbl>
              <a:tblPr firstRow="1" bandRow="1">
                <a:tableStyleId>{5C22544A-7EE6-4342-B048-85BDC9FD1C3A}</a:tableStyleId>
              </a:tblPr>
              <a:tblGrid>
                <a:gridCol w="1796143"/>
              </a:tblGrid>
              <a:tr h="1536473">
                <a:tc>
                  <a:txBody>
                    <a:bodyPr/>
                    <a:lstStyle/>
                    <a:p>
                      <a:pPr algn="ctr"/>
                      <a:r>
                        <a:rPr lang="en-US" altLang="zh-TW" sz="2000" b="0" dirty="0" smtClean="0">
                          <a:solidFill>
                            <a:schemeClr val="bg1">
                              <a:lumMod val="75000"/>
                            </a:schemeClr>
                          </a:solidFill>
                        </a:rPr>
                        <a:t>Introduction</a:t>
                      </a:r>
                      <a:endParaRPr lang="zh-TW" altLang="en-US" sz="2000" b="0" dirty="0">
                        <a:solidFill>
                          <a:schemeClr val="bg1">
                            <a:lumMod val="75000"/>
                          </a:schemeClr>
                        </a:solidFill>
                      </a:endParaRPr>
                    </a:p>
                  </a:txBody>
                  <a:tcPr anchor="ctr">
                    <a:solidFill>
                      <a:srgbClr val="EFF7E9"/>
                    </a:solidFill>
                  </a:tcPr>
                </a:tc>
              </a:tr>
              <a:tr h="1536473">
                <a:tc>
                  <a:txBody>
                    <a:bodyPr/>
                    <a:lstStyle/>
                    <a:p>
                      <a:pPr algn="ctr"/>
                      <a:r>
                        <a:rPr lang="en-US" altLang="zh-TW" sz="2000" b="1" baseline="0" dirty="0" smtClean="0">
                          <a:solidFill>
                            <a:schemeClr val="bg1"/>
                          </a:solidFill>
                        </a:rPr>
                        <a:t>Users</a:t>
                      </a:r>
                      <a:endParaRPr lang="zh-TW" altLang="en-US" sz="2000" b="1" dirty="0">
                        <a:solidFill>
                          <a:schemeClr val="bg1"/>
                        </a:solidFill>
                      </a:endParaRPr>
                    </a:p>
                  </a:txBody>
                  <a:tcPr anchor="ctr">
                    <a:solidFill>
                      <a:schemeClr val="accent1"/>
                    </a:solidFill>
                  </a:tcPr>
                </a:tc>
              </a:tr>
              <a:tr h="1536473">
                <a:tc>
                  <a:txBody>
                    <a:bodyPr/>
                    <a:lstStyle/>
                    <a:p>
                      <a:pPr algn="ctr"/>
                      <a:r>
                        <a:rPr lang="en-US" altLang="zh-TW" sz="2000" dirty="0" smtClean="0">
                          <a:solidFill>
                            <a:schemeClr val="bg1">
                              <a:lumMod val="75000"/>
                            </a:schemeClr>
                          </a:solidFill>
                        </a:rPr>
                        <a:t>Lines</a:t>
                      </a:r>
                      <a:r>
                        <a:rPr lang="en-US" altLang="zh-TW" sz="2000" baseline="0" dirty="0" smtClean="0">
                          <a:solidFill>
                            <a:schemeClr val="bg1">
                              <a:lumMod val="75000"/>
                            </a:schemeClr>
                          </a:solidFill>
                        </a:rPr>
                        <a:t> of codes</a:t>
                      </a:r>
                      <a:endParaRPr lang="zh-TW" altLang="en-US" sz="2000" dirty="0">
                        <a:solidFill>
                          <a:schemeClr val="bg1">
                            <a:lumMod val="75000"/>
                          </a:schemeClr>
                        </a:solidFill>
                      </a:endParaRPr>
                    </a:p>
                  </a:txBody>
                  <a:tcPr anchor="ctr"/>
                </a:tc>
              </a:tr>
            </a:tbl>
          </a:graphicData>
        </a:graphic>
      </p:graphicFrame>
      <p:pic>
        <p:nvPicPr>
          <p:cNvPr id="6" name="圖片 5"/>
          <p:cNvPicPr>
            <a:picLocks noChangeAspect="1"/>
          </p:cNvPicPr>
          <p:nvPr/>
        </p:nvPicPr>
        <p:blipFill rotWithShape="1">
          <a:blip r:embed="rId3"/>
          <a:srcRect r="67789"/>
          <a:stretch/>
        </p:blipFill>
        <p:spPr>
          <a:xfrm>
            <a:off x="9141278" y="105883"/>
            <a:ext cx="2759529" cy="3439483"/>
          </a:xfrm>
          <a:prstGeom prst="rect">
            <a:avLst/>
          </a:prstGeom>
        </p:spPr>
      </p:pic>
      <p:pic>
        <p:nvPicPr>
          <p:cNvPr id="7" name="圖片 6"/>
          <p:cNvPicPr>
            <a:picLocks noChangeAspect="1"/>
          </p:cNvPicPr>
          <p:nvPr/>
        </p:nvPicPr>
        <p:blipFill rotWithShape="1">
          <a:blip r:embed="rId3"/>
          <a:srcRect l="66455"/>
          <a:stretch/>
        </p:blipFill>
        <p:spPr>
          <a:xfrm>
            <a:off x="9026980" y="3418517"/>
            <a:ext cx="2873827" cy="3439483"/>
          </a:xfrm>
          <a:prstGeom prst="rect">
            <a:avLst/>
          </a:prstGeom>
        </p:spPr>
      </p:pic>
      <p:pic>
        <p:nvPicPr>
          <p:cNvPr id="8" name="圖片 7"/>
          <p:cNvPicPr>
            <a:picLocks noChangeAspect="1"/>
          </p:cNvPicPr>
          <p:nvPr/>
        </p:nvPicPr>
        <p:blipFill rotWithShape="1">
          <a:blip r:embed="rId3"/>
          <a:srcRect l="32656" r="33672"/>
          <a:stretch/>
        </p:blipFill>
        <p:spPr>
          <a:xfrm>
            <a:off x="6256563" y="1960561"/>
            <a:ext cx="2884715" cy="3439483"/>
          </a:xfrm>
          <a:prstGeom prst="rect">
            <a:avLst/>
          </a:prstGeom>
        </p:spPr>
      </p:pic>
    </p:spTree>
    <p:extLst>
      <p:ext uri="{BB962C8B-B14F-4D97-AF65-F5344CB8AC3E}">
        <p14:creationId xmlns:p14="http://schemas.microsoft.com/office/powerpoint/2010/main" val="222464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TEAMMATES</a:t>
            </a:r>
            <a:endParaRPr kumimoji="1" lang="zh-TW" altLang="en-US" dirty="0"/>
          </a:p>
        </p:txBody>
      </p:sp>
      <p:sp>
        <p:nvSpPr>
          <p:cNvPr id="3" name="內容版面配置區 2"/>
          <p:cNvSpPr>
            <a:spLocks noGrp="1"/>
          </p:cNvSpPr>
          <p:nvPr>
            <p:ph idx="1"/>
          </p:nvPr>
        </p:nvSpPr>
        <p:spPr>
          <a:xfrm>
            <a:off x="2204356" y="1825625"/>
            <a:ext cx="9149443" cy="4351338"/>
          </a:xfrm>
        </p:spPr>
        <p:txBody>
          <a:bodyPr/>
          <a:lstStyle/>
          <a:p>
            <a:endParaRPr lang="en-US" altLang="zh-TW" dirty="0"/>
          </a:p>
        </p:txBody>
      </p:sp>
      <p:graphicFrame>
        <p:nvGraphicFramePr>
          <p:cNvPr id="5" name="表格 4"/>
          <p:cNvGraphicFramePr>
            <a:graphicFrameLocks noGrp="1"/>
          </p:cNvGraphicFramePr>
          <p:nvPr>
            <p:extLst>
              <p:ext uri="{D42A27DB-BD31-4B8C-83A1-F6EECF244321}">
                <p14:modId xmlns:p14="http://schemas.microsoft.com/office/powerpoint/2010/main" val="1913369683"/>
              </p:ext>
            </p:extLst>
          </p:nvPr>
        </p:nvGraphicFramePr>
        <p:xfrm>
          <a:off x="0" y="1567543"/>
          <a:ext cx="1796143" cy="4609419"/>
        </p:xfrm>
        <a:graphic>
          <a:graphicData uri="http://schemas.openxmlformats.org/drawingml/2006/table">
            <a:tbl>
              <a:tblPr firstRow="1" bandRow="1">
                <a:tableStyleId>{5C22544A-7EE6-4342-B048-85BDC9FD1C3A}</a:tableStyleId>
              </a:tblPr>
              <a:tblGrid>
                <a:gridCol w="1796143"/>
              </a:tblGrid>
              <a:tr h="1536473">
                <a:tc>
                  <a:txBody>
                    <a:bodyPr/>
                    <a:lstStyle/>
                    <a:p>
                      <a:pPr algn="ctr"/>
                      <a:r>
                        <a:rPr lang="en-US" altLang="zh-TW" sz="2000" b="0" dirty="0" smtClean="0">
                          <a:solidFill>
                            <a:schemeClr val="bg1">
                              <a:lumMod val="75000"/>
                            </a:schemeClr>
                          </a:solidFill>
                        </a:rPr>
                        <a:t>Introduction</a:t>
                      </a:r>
                      <a:endParaRPr lang="zh-TW" altLang="en-US" sz="2000" b="0" dirty="0">
                        <a:solidFill>
                          <a:schemeClr val="bg1">
                            <a:lumMod val="75000"/>
                          </a:schemeClr>
                        </a:solidFill>
                      </a:endParaRPr>
                    </a:p>
                  </a:txBody>
                  <a:tcPr anchor="ctr">
                    <a:solidFill>
                      <a:srgbClr val="EFF7E9"/>
                    </a:solidFill>
                  </a:tcPr>
                </a:tc>
              </a:tr>
              <a:tr h="1536473">
                <a:tc>
                  <a:txBody>
                    <a:bodyPr/>
                    <a:lstStyle/>
                    <a:p>
                      <a:pPr algn="ctr"/>
                      <a:r>
                        <a:rPr lang="en-US" altLang="zh-TW" sz="2000" baseline="0" dirty="0" smtClean="0">
                          <a:solidFill>
                            <a:schemeClr val="bg1">
                              <a:lumMod val="75000"/>
                            </a:schemeClr>
                          </a:solidFill>
                        </a:rPr>
                        <a:t>Users</a:t>
                      </a:r>
                      <a:endParaRPr lang="zh-TW" altLang="en-US" sz="2000" dirty="0">
                        <a:solidFill>
                          <a:schemeClr val="bg1">
                            <a:lumMod val="75000"/>
                          </a:schemeClr>
                        </a:solidFill>
                      </a:endParaRPr>
                    </a:p>
                  </a:txBody>
                  <a:tcPr anchor="ctr"/>
                </a:tc>
              </a:tr>
              <a:tr h="1536473">
                <a:tc>
                  <a:txBody>
                    <a:bodyPr/>
                    <a:lstStyle/>
                    <a:p>
                      <a:pPr algn="ctr"/>
                      <a:r>
                        <a:rPr lang="en-US" altLang="zh-TW" sz="2000" b="1" dirty="0" smtClean="0">
                          <a:solidFill>
                            <a:schemeClr val="bg1"/>
                          </a:solidFill>
                        </a:rPr>
                        <a:t>Lines</a:t>
                      </a:r>
                      <a:r>
                        <a:rPr lang="en-US" altLang="zh-TW" sz="2000" b="1" baseline="0" dirty="0" smtClean="0">
                          <a:solidFill>
                            <a:schemeClr val="bg1"/>
                          </a:solidFill>
                        </a:rPr>
                        <a:t> of codes</a:t>
                      </a:r>
                      <a:endParaRPr lang="zh-TW" altLang="en-US" sz="2000" b="1" dirty="0">
                        <a:solidFill>
                          <a:schemeClr val="bg1"/>
                        </a:solidFill>
                      </a:endParaRPr>
                    </a:p>
                  </a:txBody>
                  <a:tcPr anchor="ctr">
                    <a:solidFill>
                      <a:schemeClr val="accent1"/>
                    </a:solidFill>
                  </a:tcPr>
                </a:tc>
              </a:tr>
            </a:tbl>
          </a:graphicData>
        </a:graphic>
      </p:graphicFrame>
      <p:pic>
        <p:nvPicPr>
          <p:cNvPr id="6" name="Picture 4" descr="沒有自動替代文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69" y="1825625"/>
            <a:ext cx="7266215" cy="4347817"/>
          </a:xfrm>
          <a:prstGeom prst="rect">
            <a:avLst/>
          </a:prstGeom>
          <a:noFill/>
          <a:extLst>
            <a:ext uri="{909E8E84-426E-40DD-AFC4-6F175D3DCCD1}">
              <a14:hiddenFill xmlns:a14="http://schemas.microsoft.com/office/drawing/2010/main">
                <a:solidFill>
                  <a:srgbClr val="FFFFFF"/>
                </a:solidFill>
              </a14:hiddenFill>
            </a:ext>
          </a:extLst>
        </p:spPr>
      </p:pic>
      <p:sp>
        <p:nvSpPr>
          <p:cNvPr id="4" name="框架 3"/>
          <p:cNvSpPr/>
          <p:nvPr/>
        </p:nvSpPr>
        <p:spPr>
          <a:xfrm>
            <a:off x="3145969" y="3757950"/>
            <a:ext cx="7266215" cy="2425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Tree>
    <p:extLst>
      <p:ext uri="{BB962C8B-B14F-4D97-AF65-F5344CB8AC3E}">
        <p14:creationId xmlns:p14="http://schemas.microsoft.com/office/powerpoint/2010/main" val="1967642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251812888"/>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1" kern="1200" dirty="0" smtClean="0">
                          <a:solidFill>
                            <a:schemeClr val="bg1"/>
                          </a:solidFill>
                          <a:effectLst/>
                          <a:latin typeface="+mn-lt"/>
                          <a:ea typeface="+mn-ea"/>
                          <a:cs typeface="+mn-cs"/>
                        </a:rPr>
                        <a:t>Introduction</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27330683"/>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Guava: Introduction</a:t>
            </a:r>
            <a:endParaRPr kumimoji="1" lang="zh-TW" altLang="en-US" dirty="0"/>
          </a:p>
        </p:txBody>
      </p:sp>
      <p:sp>
        <p:nvSpPr>
          <p:cNvPr id="8" name="內容版面配置區 7"/>
          <p:cNvSpPr>
            <a:spLocks noGrp="1"/>
          </p:cNvSpPr>
          <p:nvPr>
            <p:ph idx="1"/>
          </p:nvPr>
        </p:nvSpPr>
        <p:spPr>
          <a:xfrm>
            <a:off x="1986455" y="1825625"/>
            <a:ext cx="8213834" cy="4685534"/>
          </a:xfrm>
        </p:spPr>
        <p:txBody>
          <a:bodyPr>
            <a:normAutofit lnSpcReduction="10000"/>
          </a:bodyPr>
          <a:lstStyle/>
          <a:p>
            <a:r>
              <a:rPr lang="en-US" altLang="zh-TW" dirty="0" smtClean="0"/>
              <a:t>The Guava project contains several of Google's core libraries that we rely on in our Java-based projects</a:t>
            </a:r>
          </a:p>
          <a:p>
            <a:r>
              <a:rPr lang="en-US" altLang="zh-TW" dirty="0" smtClean="0"/>
              <a:t>The standard JCF does not provide sufficient functionality. This fact led two engineers to develop an extension to JCF, which provides </a:t>
            </a:r>
            <a:r>
              <a:rPr lang="en-US" altLang="zh-TW" dirty="0" smtClean="0">
                <a:solidFill>
                  <a:srgbClr val="FF0000"/>
                </a:solidFill>
              </a:rPr>
              <a:t>additional generic classes </a:t>
            </a:r>
            <a:r>
              <a:rPr lang="en-US" altLang="zh-TW" dirty="0" smtClean="0"/>
              <a:t>such as </a:t>
            </a:r>
            <a:r>
              <a:rPr lang="en-US" altLang="zh-TW" dirty="0" smtClean="0">
                <a:solidFill>
                  <a:srgbClr val="FF0000"/>
                </a:solidFill>
              </a:rPr>
              <a:t>multisets, </a:t>
            </a:r>
            <a:r>
              <a:rPr lang="en-US" altLang="zh-TW" dirty="0" err="1" smtClean="0">
                <a:solidFill>
                  <a:srgbClr val="FF0000"/>
                </a:solidFill>
              </a:rPr>
              <a:t>multimaps</a:t>
            </a:r>
            <a:r>
              <a:rPr lang="en-US" altLang="zh-TW" dirty="0" smtClean="0">
                <a:solidFill>
                  <a:srgbClr val="FF0000"/>
                </a:solidFill>
              </a:rPr>
              <a:t>, </a:t>
            </a:r>
            <a:r>
              <a:rPr lang="en-US" altLang="zh-TW" dirty="0" err="1" smtClean="0">
                <a:solidFill>
                  <a:srgbClr val="FF0000"/>
                </a:solidFill>
              </a:rPr>
              <a:t>bimaps</a:t>
            </a:r>
            <a:r>
              <a:rPr lang="en-US" altLang="zh-TW" dirty="0" smtClean="0">
                <a:solidFill>
                  <a:srgbClr val="FF0000"/>
                </a:solidFill>
              </a:rPr>
              <a:t>, and immutable collections</a:t>
            </a:r>
            <a:r>
              <a:rPr lang="en-US" altLang="zh-TW" dirty="0" smtClean="0"/>
              <a:t>.</a:t>
            </a:r>
          </a:p>
          <a:p>
            <a:r>
              <a:rPr lang="en-US" altLang="zh-TW" dirty="0" smtClean="0"/>
              <a:t>Guava was the 8th most popular Java library according to a Research performed in 2013 on 10,000 GitHub projects.</a:t>
            </a:r>
          </a:p>
          <a:p>
            <a:r>
              <a:rPr lang="en-US" altLang="zh-TW" dirty="0" smtClean="0"/>
              <a:t>Support for Guava has been dropped from version 5 of the Spring Framework.</a:t>
            </a:r>
          </a:p>
        </p:txBody>
      </p:sp>
      <p:pic>
        <p:nvPicPr>
          <p:cNvPr id="9" name="圖片 8"/>
          <p:cNvPicPr>
            <a:picLocks noChangeAspect="1"/>
          </p:cNvPicPr>
          <p:nvPr/>
        </p:nvPicPr>
        <p:blipFill>
          <a:blip r:embed="rId3"/>
          <a:stretch>
            <a:fillRect/>
          </a:stretch>
        </p:blipFill>
        <p:spPr>
          <a:xfrm>
            <a:off x="8803042" y="230188"/>
            <a:ext cx="1397247" cy="1397247"/>
          </a:xfrm>
          <a:prstGeom prst="rect">
            <a:avLst/>
          </a:prstGeom>
        </p:spPr>
      </p:pic>
    </p:spTree>
    <p:extLst>
      <p:ext uri="{BB962C8B-B14F-4D97-AF65-F5344CB8AC3E}">
        <p14:creationId xmlns:p14="http://schemas.microsoft.com/office/powerpoint/2010/main" val="1015584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1" kern="1200" dirty="0" smtClean="0">
                          <a:solidFill>
                            <a:schemeClr val="bg1"/>
                          </a:solidFill>
                          <a:effectLst/>
                          <a:latin typeface="+mn-lt"/>
                          <a:ea typeface="+mn-ea"/>
                          <a:cs typeface="+mn-cs"/>
                        </a:rPr>
                        <a:t>Introduction</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algn="ctr"/>
                      <a:r>
                        <a:rPr lang="en-US" altLang="zh-TW" sz="1800" b="0" kern="1200" dirty="0" smtClean="0">
                          <a:solidFill>
                            <a:schemeClr val="bg1">
                              <a:lumMod val="75000"/>
                            </a:schemeClr>
                          </a:solidFill>
                          <a:effectLst/>
                          <a:latin typeface="+mn-lt"/>
                          <a:ea typeface="+mn-ea"/>
                          <a:cs typeface="+mn-cs"/>
                        </a:rPr>
                        <a:t>Basic Utilities</a:t>
                      </a:r>
                      <a:endParaRPr lang="en-US" altLang="zh-TW" sz="1800" b="0" kern="1200" dirty="0">
                        <a:solidFill>
                          <a:schemeClr val="bg1">
                            <a:lumMod val="75000"/>
                          </a:schemeClr>
                        </a:solidFill>
                        <a:effectLst/>
                        <a:latin typeface="+mn-lt"/>
                        <a:ea typeface="+mn-ea"/>
                        <a:cs typeface="+mn-cs"/>
                      </a:endParaRPr>
                    </a:p>
                  </a:txBody>
                  <a:tcPr anchor="ctr">
                    <a:solidFill>
                      <a:srgbClr val="DEECCE"/>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Guava: Introduction</a:t>
            </a:r>
            <a:endParaRPr kumimoji="1" lang="zh-TW" altLang="en-US" dirty="0"/>
          </a:p>
        </p:txBody>
      </p:sp>
      <p:pic>
        <p:nvPicPr>
          <p:cNvPr id="9" name="圖片 8"/>
          <p:cNvPicPr>
            <a:picLocks noChangeAspect="1"/>
          </p:cNvPicPr>
          <p:nvPr/>
        </p:nvPicPr>
        <p:blipFill>
          <a:blip r:embed="rId3"/>
          <a:stretch>
            <a:fillRect/>
          </a:stretch>
        </p:blipFill>
        <p:spPr>
          <a:xfrm>
            <a:off x="8803042" y="230188"/>
            <a:ext cx="1397247" cy="1397247"/>
          </a:xfrm>
          <a:prstGeom prst="rect">
            <a:avLst/>
          </a:prstGeom>
        </p:spPr>
      </p:pic>
      <p:pic>
        <p:nvPicPr>
          <p:cNvPr id="3" name="圖片 2"/>
          <p:cNvPicPr>
            <a:picLocks noChangeAspect="1"/>
          </p:cNvPicPr>
          <p:nvPr/>
        </p:nvPicPr>
        <p:blipFill rotWithShape="1">
          <a:blip r:embed="rId4"/>
          <a:srcRect r="50313"/>
          <a:stretch/>
        </p:blipFill>
        <p:spPr>
          <a:xfrm>
            <a:off x="2185370" y="2104799"/>
            <a:ext cx="6057900" cy="2406316"/>
          </a:xfrm>
          <a:prstGeom prst="rect">
            <a:avLst/>
          </a:prstGeom>
        </p:spPr>
      </p:pic>
      <p:pic>
        <p:nvPicPr>
          <p:cNvPr id="10" name="圖片 9"/>
          <p:cNvPicPr>
            <a:picLocks noChangeAspect="1"/>
          </p:cNvPicPr>
          <p:nvPr/>
        </p:nvPicPr>
        <p:blipFill rotWithShape="1">
          <a:blip r:embed="rId4"/>
          <a:srcRect l="50178"/>
          <a:stretch/>
        </p:blipFill>
        <p:spPr>
          <a:xfrm>
            <a:off x="3965058" y="4451684"/>
            <a:ext cx="6074229" cy="2406316"/>
          </a:xfrm>
          <a:prstGeom prst="rect">
            <a:avLst/>
          </a:prstGeom>
        </p:spPr>
      </p:pic>
      <p:sp>
        <p:nvSpPr>
          <p:cNvPr id="11" name="內容版面配置區 7"/>
          <p:cNvSpPr>
            <a:spLocks noGrp="1"/>
          </p:cNvSpPr>
          <p:nvPr>
            <p:ph idx="1"/>
          </p:nvPr>
        </p:nvSpPr>
        <p:spPr>
          <a:xfrm>
            <a:off x="1986455" y="1662336"/>
            <a:ext cx="8213834" cy="4685534"/>
          </a:xfrm>
        </p:spPr>
        <p:txBody>
          <a:bodyPr>
            <a:normAutofit/>
          </a:bodyPr>
          <a:lstStyle/>
          <a:p>
            <a:r>
              <a:rPr lang="en-US" altLang="zh-TW" dirty="0" smtClean="0"/>
              <a:t>License: Apache License 2.0</a:t>
            </a:r>
          </a:p>
        </p:txBody>
      </p:sp>
    </p:spTree>
    <p:extLst>
      <p:ext uri="{BB962C8B-B14F-4D97-AF65-F5344CB8AC3E}">
        <p14:creationId xmlns:p14="http://schemas.microsoft.com/office/powerpoint/2010/main" val="2122199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01705638"/>
              </p:ext>
            </p:extLst>
          </p:nvPr>
        </p:nvGraphicFramePr>
        <p:xfrm>
          <a:off x="0"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sz="1800" b="0" kern="1200" dirty="0" smtClean="0">
                          <a:solidFill>
                            <a:schemeClr val="bg1">
                              <a:lumMod val="75000"/>
                            </a:schemeClr>
                          </a:solidFill>
                          <a:effectLst/>
                          <a:latin typeface="+mn-lt"/>
                          <a:ea typeface="+mn-ea"/>
                          <a:cs typeface="+mn-cs"/>
                        </a:rPr>
                        <a:t>Introduction</a:t>
                      </a:r>
                      <a:endParaRPr lang="en-US" altLang="zh-TW" sz="1800" b="0" kern="1200" dirty="0">
                        <a:solidFill>
                          <a:schemeClr val="bg1">
                            <a:lumMod val="75000"/>
                          </a:schemeClr>
                        </a:solidFill>
                        <a:effectLst/>
                        <a:latin typeface="+mn-lt"/>
                        <a:ea typeface="+mn-ea"/>
                        <a:cs typeface="+mn-cs"/>
                      </a:endParaRPr>
                    </a:p>
                  </a:txBody>
                  <a:tcPr anchor="ctr">
                    <a:solidFill>
                      <a:srgbClr val="EFF7E9"/>
                    </a:solidFill>
                  </a:tcPr>
                </a:tc>
              </a:tr>
              <a:tr h="857250">
                <a:tc>
                  <a:txBody>
                    <a:bodyPr/>
                    <a:lstStyle/>
                    <a:p>
                      <a:pPr algn="ctr"/>
                      <a:r>
                        <a:rPr lang="en-US" altLang="zh-TW" sz="1800" b="1" kern="1200" dirty="0" smtClean="0">
                          <a:solidFill>
                            <a:schemeClr val="bg1"/>
                          </a:solidFill>
                          <a:effectLst/>
                          <a:latin typeface="+mn-lt"/>
                          <a:ea typeface="+mn-ea"/>
                          <a:cs typeface="+mn-cs"/>
                        </a:rPr>
                        <a:t>Basic Utilities</a:t>
                      </a:r>
                      <a:endParaRPr lang="en-US" altLang="zh-TW" sz="1800" b="1" kern="1200" dirty="0">
                        <a:solidFill>
                          <a:schemeClr val="bg1"/>
                        </a:solidFill>
                        <a:effectLst/>
                        <a:latin typeface="+mn-lt"/>
                        <a:ea typeface="+mn-ea"/>
                        <a:cs typeface="+mn-cs"/>
                      </a:endParaRPr>
                    </a:p>
                  </a:txBody>
                  <a:tcPr anchor="ctr">
                    <a:solidFill>
                      <a:schemeClr val="accent1"/>
                    </a:solidFill>
                  </a:tcP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Line of codes</a:t>
                      </a:r>
                    </a:p>
                  </a:txBody>
                  <a:tcPr anchor="ctr"/>
                </a:tc>
              </a:tr>
              <a:tr h="8572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chemeClr val="bg1">
                              <a:lumMod val="75000"/>
                            </a:schemeClr>
                          </a:solidFill>
                          <a:effectLst/>
                          <a:latin typeface="+mn-lt"/>
                          <a:ea typeface="+mn-ea"/>
                          <a:cs typeface="+mn-cs"/>
                        </a:rPr>
                        <a:t>Collections</a:t>
                      </a:r>
                    </a:p>
                  </a:txBody>
                  <a:tcPr anchor="ctr"/>
                </a:tc>
              </a:tr>
              <a:tr h="857250">
                <a:tc>
                  <a:txBody>
                    <a:bodyPr/>
                    <a:lstStyle/>
                    <a:p>
                      <a:pPr algn="ctr"/>
                      <a:r>
                        <a:rPr lang="en-US" altLang="zh-TW" dirty="0" smtClean="0">
                          <a:solidFill>
                            <a:schemeClr val="bg1">
                              <a:lumMod val="75000"/>
                            </a:schemeClr>
                          </a:solidFill>
                        </a:rPr>
                        <a:t>Graphs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Caches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Concurrency</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Strings</a:t>
                      </a:r>
                      <a:endParaRPr lang="zh-TW" altLang="en-US" dirty="0">
                        <a:solidFill>
                          <a:schemeClr val="bg1">
                            <a:lumMod val="75000"/>
                          </a:schemeClr>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8952784"/>
              </p:ext>
            </p:extLst>
          </p:nvPr>
        </p:nvGraphicFramePr>
        <p:xfrm>
          <a:off x="10566401" y="0"/>
          <a:ext cx="1625599" cy="6858000"/>
        </p:xfrm>
        <a:graphic>
          <a:graphicData uri="http://schemas.openxmlformats.org/drawingml/2006/table">
            <a:tbl>
              <a:tblPr firstRow="1" bandRow="1">
                <a:tableStyleId>{5C22544A-7EE6-4342-B048-85BDC9FD1C3A}</a:tableStyleId>
              </a:tblPr>
              <a:tblGrid>
                <a:gridCol w="1625599"/>
              </a:tblGrid>
              <a:tr h="857250">
                <a:tc>
                  <a:txBody>
                    <a:bodyPr/>
                    <a:lstStyle/>
                    <a:p>
                      <a:pPr algn="ctr"/>
                      <a:r>
                        <a:rPr lang="en-US" altLang="zh-TW" b="0" dirty="0" smtClean="0">
                          <a:solidFill>
                            <a:schemeClr val="bg1">
                              <a:lumMod val="75000"/>
                            </a:schemeClr>
                          </a:solidFill>
                        </a:rPr>
                        <a:t>Networking</a:t>
                      </a:r>
                    </a:p>
                  </a:txBody>
                  <a:tcPr anchor="ctr">
                    <a:solidFill>
                      <a:srgbClr val="EFF7E9"/>
                    </a:solidFill>
                  </a:tcPr>
                </a:tc>
              </a:tr>
              <a:tr h="857250">
                <a:tc>
                  <a:txBody>
                    <a:bodyPr/>
                    <a:lstStyle/>
                    <a:p>
                      <a:pPr algn="ctr"/>
                      <a:r>
                        <a:rPr lang="en-US" altLang="zh-TW" dirty="0" smtClean="0">
                          <a:solidFill>
                            <a:schemeClr val="bg1">
                              <a:lumMod val="75000"/>
                            </a:schemeClr>
                          </a:solidFill>
                        </a:rPr>
                        <a:t>Primitives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Ranges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I/O</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Hashing</a:t>
                      </a:r>
                      <a:endParaRPr lang="zh-TW" altLang="en-US" dirty="0">
                        <a:solidFill>
                          <a:schemeClr val="bg1">
                            <a:lumMod val="75000"/>
                          </a:schemeClr>
                        </a:solidFill>
                      </a:endParaRPr>
                    </a:p>
                  </a:txBody>
                  <a:tcPr anchor="ctr"/>
                </a:tc>
              </a:tr>
              <a:tr h="857250">
                <a:tc>
                  <a:txBody>
                    <a:bodyPr/>
                    <a:lstStyle/>
                    <a:p>
                      <a:pPr algn="ctr"/>
                      <a:r>
                        <a:rPr lang="en-US" altLang="zh-TW" dirty="0" err="1" smtClean="0">
                          <a:solidFill>
                            <a:schemeClr val="bg1">
                              <a:lumMod val="75000"/>
                            </a:schemeClr>
                          </a:solidFill>
                        </a:rPr>
                        <a:t>EventBus</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Math</a:t>
                      </a:r>
                      <a:endParaRPr lang="zh-TW" altLang="en-US" dirty="0">
                        <a:solidFill>
                          <a:schemeClr val="bg1">
                            <a:lumMod val="75000"/>
                          </a:schemeClr>
                        </a:solidFill>
                      </a:endParaRPr>
                    </a:p>
                  </a:txBody>
                  <a:tcPr anchor="ctr"/>
                </a:tc>
              </a:tr>
              <a:tr h="857250">
                <a:tc>
                  <a:txBody>
                    <a:bodyPr/>
                    <a:lstStyle/>
                    <a:p>
                      <a:pPr algn="ctr"/>
                      <a:r>
                        <a:rPr lang="en-US" altLang="zh-TW" dirty="0" smtClean="0">
                          <a:solidFill>
                            <a:schemeClr val="bg1">
                              <a:lumMod val="75000"/>
                            </a:schemeClr>
                          </a:solidFill>
                        </a:rPr>
                        <a:t>Reflection</a:t>
                      </a:r>
                      <a:endParaRPr lang="zh-TW" altLang="en-US" dirty="0">
                        <a:solidFill>
                          <a:schemeClr val="bg1">
                            <a:lumMod val="75000"/>
                          </a:schemeClr>
                        </a:solidFill>
                      </a:endParaRPr>
                    </a:p>
                  </a:txBody>
                  <a:tcPr anchor="ctr"/>
                </a:tc>
              </a:tr>
            </a:tbl>
          </a:graphicData>
        </a:graphic>
      </p:graphicFrame>
      <p:sp>
        <p:nvSpPr>
          <p:cNvPr id="7" name="標題 6"/>
          <p:cNvSpPr>
            <a:spLocks noGrp="1"/>
          </p:cNvSpPr>
          <p:nvPr>
            <p:ph type="title"/>
          </p:nvPr>
        </p:nvSpPr>
        <p:spPr>
          <a:xfrm>
            <a:off x="1625598" y="365125"/>
            <a:ext cx="8940803" cy="1325563"/>
          </a:xfrm>
        </p:spPr>
        <p:txBody>
          <a:bodyPr/>
          <a:lstStyle/>
          <a:p>
            <a:pPr algn="ctr"/>
            <a:r>
              <a:rPr kumimoji="1" lang="en-US" altLang="zh-TW" dirty="0" smtClean="0"/>
              <a:t>Basic Utilities</a:t>
            </a:r>
            <a:endParaRPr kumimoji="1" lang="zh-TW" altLang="en-US" dirty="0"/>
          </a:p>
        </p:txBody>
      </p:sp>
      <p:sp>
        <p:nvSpPr>
          <p:cNvPr id="8" name="內容版面配置區 7"/>
          <p:cNvSpPr>
            <a:spLocks noGrp="1"/>
          </p:cNvSpPr>
          <p:nvPr>
            <p:ph idx="1"/>
          </p:nvPr>
        </p:nvSpPr>
        <p:spPr>
          <a:xfrm>
            <a:off x="1954924" y="1825625"/>
            <a:ext cx="8611477" cy="4351338"/>
          </a:xfrm>
        </p:spPr>
        <p:txBody>
          <a:bodyPr/>
          <a:lstStyle/>
          <a:p>
            <a:r>
              <a:rPr kumimoji="1" lang="en-US" altLang="zh-TW" dirty="0" smtClean="0"/>
              <a:t>Using/avoiding</a:t>
            </a:r>
            <a:r>
              <a:rPr kumimoji="1" lang="zh-TW" altLang="en-US" dirty="0" smtClean="0"/>
              <a:t> </a:t>
            </a:r>
            <a:r>
              <a:rPr kumimoji="1" lang="en-US" altLang="zh-TW" dirty="0" smtClean="0"/>
              <a:t>null</a:t>
            </a:r>
          </a:p>
          <a:p>
            <a:r>
              <a:rPr kumimoji="1" lang="en-US" altLang="zh-TW" dirty="0" smtClean="0"/>
              <a:t>Preconditions</a:t>
            </a:r>
          </a:p>
          <a:p>
            <a:r>
              <a:rPr kumimoji="1" lang="en-US" altLang="zh-TW" dirty="0" smtClean="0"/>
              <a:t>Ordering</a:t>
            </a:r>
          </a:p>
          <a:p>
            <a:r>
              <a:rPr kumimoji="1" lang="en-US" altLang="zh-TW" dirty="0" smtClean="0"/>
              <a:t>Object</a:t>
            </a:r>
            <a:r>
              <a:rPr kumimoji="1" lang="zh-TW" altLang="en-US" dirty="0" smtClean="0"/>
              <a:t> </a:t>
            </a:r>
            <a:r>
              <a:rPr kumimoji="1" lang="en-US" altLang="zh-TW" dirty="0" smtClean="0"/>
              <a:t>methods</a:t>
            </a:r>
          </a:p>
          <a:p>
            <a:r>
              <a:rPr kumimoji="1" lang="en-US" altLang="zh-TW" dirty="0" err="1" smtClean="0"/>
              <a:t>Throwables</a:t>
            </a:r>
            <a:endParaRPr kumimoji="1" lang="zh-TW" altLang="en-US" dirty="0" smtClean="0"/>
          </a:p>
          <a:p>
            <a:endParaRPr kumimoji="1" lang="zh-TW" altLang="en-US" dirty="0"/>
          </a:p>
        </p:txBody>
      </p:sp>
    </p:spTree>
    <p:extLst>
      <p:ext uri="{BB962C8B-B14F-4D97-AF65-F5344CB8AC3E}">
        <p14:creationId xmlns:p14="http://schemas.microsoft.com/office/powerpoint/2010/main" val="1840678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794</TotalTime>
  <Words>2073</Words>
  <Application>Microsoft Macintosh PowerPoint</Application>
  <PresentationFormat>寬螢幕</PresentationFormat>
  <Paragraphs>957</Paragraphs>
  <Slides>47</Slides>
  <Notes>13</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47</vt:i4>
      </vt:variant>
    </vt:vector>
  </HeadingPairs>
  <TitlesOfParts>
    <vt:vector size="61" baseType="lpstr">
      <vt:lpstr>Bebas Neue</vt:lpstr>
      <vt:lpstr>Bell MT</vt:lpstr>
      <vt:lpstr>Calibri</vt:lpstr>
      <vt:lpstr>HelveticaNeue</vt:lpstr>
      <vt:lpstr>HelveticaNeue-Medium</vt:lpstr>
      <vt:lpstr>Mangal</vt:lpstr>
      <vt:lpstr>Menlo</vt:lpstr>
      <vt:lpstr>Menlo-Regular</vt:lpstr>
      <vt:lpstr>Roboto</vt:lpstr>
      <vt:lpstr>Roboto Black</vt:lpstr>
      <vt:lpstr>Roboto Bold</vt:lpstr>
      <vt:lpstr>新細明體</vt:lpstr>
      <vt:lpstr>Arial</vt:lpstr>
      <vt:lpstr>Office 佈景主題</vt:lpstr>
      <vt:lpstr>PowerPoint 簡報</vt:lpstr>
      <vt:lpstr>Project Reviewed</vt:lpstr>
      <vt:lpstr>TEAMMATES</vt:lpstr>
      <vt:lpstr>TEAMMATES</vt:lpstr>
      <vt:lpstr>TEAMMATES</vt:lpstr>
      <vt:lpstr>TEAMMATES</vt:lpstr>
      <vt:lpstr>Guava: Introduction</vt:lpstr>
      <vt:lpstr>Guava: Introduction</vt:lpstr>
      <vt:lpstr>Basic Utilities</vt:lpstr>
      <vt:lpstr>Basic Utilities (1/5) ----Using/avoiding null</vt:lpstr>
      <vt:lpstr>Basic Utilities (2/5) ----Preconditions</vt:lpstr>
      <vt:lpstr>Basic Utilities (3/5) ----Ordering</vt:lpstr>
      <vt:lpstr>Basic Utilities (4/5) ----Object methods</vt:lpstr>
      <vt:lpstr>Basic Utilities (5/5) ----Throwables</vt:lpstr>
      <vt:lpstr>Line of codes</vt:lpstr>
      <vt:lpstr>Collections</vt:lpstr>
      <vt:lpstr>Collections (1/4) ----Immutable Collections</vt:lpstr>
      <vt:lpstr>Collections (2/4) ----New Collection Types</vt:lpstr>
      <vt:lpstr>Collections (3/4) ----Powerful Collection Utilities</vt:lpstr>
      <vt:lpstr>Collections (4/4) ----Extension Utilities</vt:lpstr>
      <vt:lpstr>Graphs</vt:lpstr>
      <vt:lpstr>Caches (1/2)</vt:lpstr>
      <vt:lpstr>Caches (2/2)</vt:lpstr>
      <vt:lpstr>Concurrency</vt:lpstr>
      <vt:lpstr>Concurrency (1/2) ----ListenableFuture</vt:lpstr>
      <vt:lpstr>Concurrency (2/2) ----Service</vt:lpstr>
      <vt:lpstr>Strings</vt:lpstr>
      <vt:lpstr>Strings (1/4) ----Jointer</vt:lpstr>
      <vt:lpstr>Strings (2/4) ----Splitter</vt:lpstr>
      <vt:lpstr>Strings (3/4) ----CharMatcher</vt:lpstr>
      <vt:lpstr>Strings (4/4) ----CaseFormat</vt:lpstr>
      <vt:lpstr>Networking</vt:lpstr>
      <vt:lpstr>Primitives</vt:lpstr>
      <vt:lpstr>Primitives</vt:lpstr>
      <vt:lpstr>Ranges</vt:lpstr>
      <vt:lpstr>I/O (1/2)</vt:lpstr>
      <vt:lpstr>I/O (2/2)</vt:lpstr>
      <vt:lpstr>Hashing</vt:lpstr>
      <vt:lpstr>Hashing (1/2) ---- HashFunction</vt:lpstr>
      <vt:lpstr>Hashing (2/2) ---- Hasher</vt:lpstr>
      <vt:lpstr>EventBus (1/2)</vt:lpstr>
      <vt:lpstr>EventBus (2/2)</vt:lpstr>
      <vt:lpstr>Math</vt:lpstr>
      <vt:lpstr>Reflection</vt:lpstr>
      <vt:lpstr>Reflection (1/2)</vt:lpstr>
      <vt:lpstr>Reflection (2/2)</vt:lpstr>
      <vt:lpstr>PowerPoint 簡報</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方珮雯</dc:creator>
  <cp:lastModifiedBy>方珮雯</cp:lastModifiedBy>
  <cp:revision>47</cp:revision>
  <dcterms:created xsi:type="dcterms:W3CDTF">2017-10-04T03:41:06Z</dcterms:created>
  <dcterms:modified xsi:type="dcterms:W3CDTF">2017-10-05T05:15:15Z</dcterms:modified>
</cp:coreProperties>
</file>